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notesMasterIdLst>
    <p:notesMasterId r:id="rId21"/>
  </p:notesMasterIdLst>
  <p:handoutMasterIdLst>
    <p:handoutMasterId r:id="rId22"/>
  </p:handoutMasterIdLst>
  <p:sldIdLst>
    <p:sldId id="358" r:id="rId6"/>
    <p:sldId id="364" r:id="rId7"/>
    <p:sldId id="444" r:id="rId8"/>
    <p:sldId id="443" r:id="rId9"/>
    <p:sldId id="356" r:id="rId10"/>
    <p:sldId id="442" r:id="rId11"/>
    <p:sldId id="445" r:id="rId12"/>
    <p:sldId id="446" r:id="rId13"/>
    <p:sldId id="456" r:id="rId14"/>
    <p:sldId id="447" r:id="rId15"/>
    <p:sldId id="448" r:id="rId16"/>
    <p:sldId id="502" r:id="rId17"/>
    <p:sldId id="453" r:id="rId18"/>
    <p:sldId id="454" r:id="rId19"/>
    <p:sldId id="45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2DC"/>
    <a:srgbClr val="1C8AA4"/>
    <a:srgbClr val="404041"/>
    <a:srgbClr val="CFB119"/>
    <a:srgbClr val="7E7E7E"/>
    <a:srgbClr val="92D050"/>
    <a:srgbClr val="F6CD38"/>
    <a:srgbClr val="F8D65E"/>
    <a:srgbClr val="C5A62E"/>
    <a:srgbClr val="288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66"/>
    <p:restoredTop sz="94839"/>
  </p:normalViewPr>
  <p:slideViewPr>
    <p:cSldViewPr snapToGrid="0">
      <p:cViewPr varScale="1">
        <p:scale>
          <a:sx n="73" d="100"/>
          <a:sy n="73" d="100"/>
        </p:scale>
        <p:origin x="456"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5669C4-CDF1-4A29-A4DF-15EC72C0FE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8A8BA9D7-8B4D-4FAC-B854-16329005B8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DCC516-04E0-4FB4-8E15-5E43CB17ADE4}" type="datetimeFigureOut">
              <a:rPr lang="en-SG" smtClean="0"/>
              <a:t>13/5/2025</a:t>
            </a:fld>
            <a:endParaRPr lang="en-SG"/>
          </a:p>
        </p:txBody>
      </p:sp>
      <p:sp>
        <p:nvSpPr>
          <p:cNvPr id="4" name="Footer Placeholder 3">
            <a:extLst>
              <a:ext uri="{FF2B5EF4-FFF2-40B4-BE49-F238E27FC236}">
                <a16:creationId xmlns:a16="http://schemas.microsoft.com/office/drawing/2014/main" id="{312D7AB1-6388-4550-A87A-2CB21353E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E48D75E9-376B-4AEB-9C50-9CAAA92DE7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CC6F25-5E08-41A5-AA37-BCEC07EA7EBB}" type="slidenum">
              <a:rPr lang="en-SG" smtClean="0"/>
              <a:t>‹#›</a:t>
            </a:fld>
            <a:endParaRPr lang="en-SG"/>
          </a:p>
        </p:txBody>
      </p:sp>
    </p:spTree>
    <p:extLst>
      <p:ext uri="{BB962C8B-B14F-4D97-AF65-F5344CB8AC3E}">
        <p14:creationId xmlns:p14="http://schemas.microsoft.com/office/powerpoint/2010/main" val="326150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C00D9-D8FD-4AC2-AAF3-A94B3053BA5E}" type="datetimeFigureOut">
              <a:rPr lang="en-SG" smtClean="0"/>
              <a:t>13/5/2025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0BAA5-540A-4C29-81D8-8A73845B12BB}" type="slidenum">
              <a:rPr lang="en-SG" smtClean="0"/>
              <a:t>‹#›</a:t>
            </a:fld>
            <a:endParaRPr lang="en-SG"/>
          </a:p>
        </p:txBody>
      </p:sp>
    </p:spTree>
    <p:extLst>
      <p:ext uri="{BB962C8B-B14F-4D97-AF65-F5344CB8AC3E}">
        <p14:creationId xmlns:p14="http://schemas.microsoft.com/office/powerpoint/2010/main" val="222877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5" name="Straight Connector 14"/>
          <p:cNvCxnSpPr/>
          <p:nvPr userDrawn="1"/>
        </p:nvCxnSpPr>
        <p:spPr>
          <a:xfrm>
            <a:off x="577205" y="229283"/>
            <a:ext cx="0" cy="646331"/>
          </a:xfrm>
          <a:prstGeom prst="line">
            <a:avLst/>
          </a:prstGeom>
          <a:ln w="3175">
            <a:solidFill>
              <a:srgbClr val="4142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55748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5F3871E-F9B8-4330-83A7-DB434EBA5C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132465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4F28E6E-61CC-40D5-B063-B575553591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343540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Tree>
    <p:extLst>
      <p:ext uri="{BB962C8B-B14F-4D97-AF65-F5344CB8AC3E}">
        <p14:creationId xmlns:p14="http://schemas.microsoft.com/office/powerpoint/2010/main" val="410905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703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21901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4029356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1448721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extLst>
      <p:ext uri="{BB962C8B-B14F-4D97-AF65-F5344CB8AC3E}">
        <p14:creationId xmlns:p14="http://schemas.microsoft.com/office/powerpoint/2010/main" val="49432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04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941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49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5821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414594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53883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4814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F6A1463-453D-480B-902A-F37EECD42B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1331471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194E933-195E-42BC-9754-CE2C254DE1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786622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9866401F-CE56-41EB-86FB-B6BAD29602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222931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963B8-CDAF-492A-9EEF-2E66BF018F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575554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048A938-3CA5-48B3-97E6-FA81781634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91625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D5638BFC-0A45-4550-852D-212EDAA1A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264275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48BD2FE-B005-4BA4-99F9-3A862FF87D6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pic>
        <p:nvPicPr>
          <p:cNvPr id="10" name="Picture 9" descr="Logo&#10;&#10;Description automatically generated">
            <a:extLst>
              <a:ext uri="{FF2B5EF4-FFF2-40B4-BE49-F238E27FC236}">
                <a16:creationId xmlns:a16="http://schemas.microsoft.com/office/drawing/2014/main" id="{DC8472C6-8994-4BA9-BF5C-C09699BF42D7}"/>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18208" y="6018180"/>
            <a:ext cx="2026167" cy="676340"/>
          </a:xfrm>
          <a:prstGeom prst="rect">
            <a:avLst/>
          </a:prstGeom>
        </p:spPr>
      </p:pic>
    </p:spTree>
    <p:extLst>
      <p:ext uri="{BB962C8B-B14F-4D97-AF65-F5344CB8AC3E}">
        <p14:creationId xmlns:p14="http://schemas.microsoft.com/office/powerpoint/2010/main" val="3635981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cxnSp>
        <p:nvCxnSpPr>
          <p:cNvPr id="7" name="Straight Connector 6"/>
          <p:cNvCxnSpPr/>
          <p:nvPr userDrawn="1"/>
        </p:nvCxnSpPr>
        <p:spPr>
          <a:xfrm>
            <a:off x="577205" y="229283"/>
            <a:ext cx="0" cy="646331"/>
          </a:xfrm>
          <a:prstGeom prst="line">
            <a:avLst/>
          </a:prstGeom>
          <a:ln w="3175">
            <a:solidFill>
              <a:srgbClr val="4142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82238C2-D601-4018-BC7B-2A32E2E1219F}"/>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6559827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E0FDF-27DD-765D-7AE4-6C234DA5CA1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F2A9E14-F1B2-79D2-8779-4207C4993265}"/>
              </a:ext>
            </a:extLst>
          </p:cNvPr>
          <p:cNvSpPr>
            <a:spLocks noGrp="1"/>
          </p:cNvSpPr>
          <p:nvPr>
            <p:ph type="body" sz="half" idx="2"/>
          </p:nvPr>
        </p:nvSpPr>
        <p:spPr>
          <a:xfrm>
            <a:off x="114300" y="1187669"/>
            <a:ext cx="6517728" cy="5190981"/>
          </a:xfrm>
        </p:spPr>
        <p:txBody>
          <a:bodyPr vert="horz" lIns="91440" tIns="45720" rIns="91440" bIns="45720" rtlCol="0" anchor="t">
            <a:normAutofit fontScale="85000" lnSpcReduction="20000"/>
          </a:bodyPr>
          <a:lstStyle/>
          <a:p>
            <a:r>
              <a:rPr lang="en-US" sz="3500" b="1" dirty="0"/>
              <a:t>PNEUMOTHORAX</a:t>
            </a:r>
          </a:p>
          <a:p>
            <a:r>
              <a:rPr lang="en-US" dirty="0"/>
              <a:t>Air or gas in the plural cavity as a result from injury to the lung can lead to a collapsed lung</a:t>
            </a:r>
          </a:p>
          <a:p>
            <a:r>
              <a:rPr lang="en-US" b="1" u="sng" dirty="0"/>
              <a:t>SIGNS AND SYMPTOMS</a:t>
            </a:r>
          </a:p>
          <a:p>
            <a:pPr marL="285750" indent="-285750">
              <a:buFont typeface="Arial" panose="020B0604020202020204" pitchFamily="34" charset="0"/>
              <a:buChar char="•"/>
            </a:pPr>
            <a:r>
              <a:rPr lang="en-US" dirty="0"/>
              <a:t>SOB or fast shallow breathing</a:t>
            </a:r>
          </a:p>
          <a:p>
            <a:pPr marL="285750" indent="-285750">
              <a:buFont typeface="Arial" panose="020B0604020202020204" pitchFamily="34" charset="0"/>
              <a:buChar char="•"/>
            </a:pPr>
            <a:r>
              <a:rPr lang="en-US" dirty="0"/>
              <a:t>Dry cough</a:t>
            </a:r>
          </a:p>
          <a:p>
            <a:pPr marL="285750" indent="-285750">
              <a:buFont typeface="Arial" panose="020B0604020202020204" pitchFamily="34" charset="0"/>
              <a:buChar char="•"/>
            </a:pPr>
            <a:r>
              <a:rPr lang="en-US" dirty="0"/>
              <a:t>Cyanosis</a:t>
            </a:r>
          </a:p>
          <a:p>
            <a:pPr marL="285750" indent="-285750">
              <a:buFont typeface="Arial" panose="020B0604020202020204" pitchFamily="34" charset="0"/>
              <a:buChar char="•"/>
            </a:pPr>
            <a:r>
              <a:rPr lang="en-US" dirty="0"/>
              <a:t>Hunched over-</a:t>
            </a:r>
            <a:r>
              <a:rPr lang="en-US" dirty="0" err="1"/>
              <a:t>favouring</a:t>
            </a:r>
            <a:r>
              <a:rPr lang="en-US" dirty="0"/>
              <a:t> one side</a:t>
            </a:r>
          </a:p>
          <a:p>
            <a:pPr marL="285750" indent="-285750">
              <a:buFont typeface="Arial" panose="020B0604020202020204" pitchFamily="34" charset="0"/>
              <a:buChar char="•"/>
            </a:pPr>
            <a:r>
              <a:rPr lang="en-US" dirty="0"/>
              <a:t>Pain on inspiration</a:t>
            </a:r>
          </a:p>
          <a:p>
            <a:pPr marL="285750" indent="-285750">
              <a:buFont typeface="Arial" panose="020B0604020202020204" pitchFamily="34" charset="0"/>
              <a:buChar char="•"/>
            </a:pPr>
            <a:r>
              <a:rPr lang="en-US" dirty="0"/>
              <a:t>Pale/clammy skin</a:t>
            </a:r>
          </a:p>
          <a:p>
            <a:pPr marL="285750" indent="-285750">
              <a:buFont typeface="Arial" panose="020B0604020202020204" pitchFamily="34" charset="0"/>
              <a:buChar char="•"/>
            </a:pPr>
            <a:r>
              <a:rPr lang="en-US" dirty="0"/>
              <a:t>Tachycardia</a:t>
            </a:r>
          </a:p>
          <a:p>
            <a:pPr marL="285750" indent="-285750">
              <a:buFont typeface="Arial" panose="020B0604020202020204" pitchFamily="34" charset="0"/>
              <a:buChar char="•"/>
            </a:pPr>
            <a:r>
              <a:rPr lang="en-US" dirty="0"/>
              <a:t>Movement of trachea away from affected side</a:t>
            </a:r>
          </a:p>
          <a:p>
            <a:pPr marL="285750" indent="-285750">
              <a:buFont typeface="Arial" panose="020B0604020202020204" pitchFamily="34" charset="0"/>
              <a:buChar char="•"/>
            </a:pPr>
            <a:r>
              <a:rPr lang="en-US" dirty="0"/>
              <a:t>Distended neck veins</a:t>
            </a:r>
          </a:p>
          <a:p>
            <a:r>
              <a:rPr lang="en-US" b="1" u="sng" dirty="0"/>
              <a:t>TREATMENT</a:t>
            </a:r>
          </a:p>
          <a:p>
            <a:pPr marL="285750" indent="-285750">
              <a:buFont typeface="Arial" panose="020B0604020202020204" pitchFamily="34" charset="0"/>
              <a:buChar char="•"/>
            </a:pPr>
            <a:r>
              <a:rPr lang="en-US" dirty="0"/>
              <a:t>Immediately cover sucking chest wound on 3 sides if present.</a:t>
            </a:r>
          </a:p>
          <a:p>
            <a:pPr marL="285750" indent="-285750">
              <a:buFont typeface="Arial" panose="020B0604020202020204" pitchFamily="34" charset="0"/>
              <a:buChar char="•"/>
            </a:pPr>
            <a:r>
              <a:rPr lang="en-US" dirty="0"/>
              <a:t>Analgesia NSAID’s(Non-</a:t>
            </a:r>
            <a:r>
              <a:rPr lang="en-US" dirty="0" err="1"/>
              <a:t>streroidal</a:t>
            </a:r>
            <a:r>
              <a:rPr lang="en-US" dirty="0"/>
              <a:t> Anti-Inflammatory Drugs (not narcotics))</a:t>
            </a:r>
          </a:p>
          <a:p>
            <a:pPr marL="285750" indent="-285750">
              <a:buFont typeface="Arial" panose="020B0604020202020204" pitchFamily="34" charset="0"/>
              <a:buChar char="•"/>
            </a:pPr>
            <a:r>
              <a:rPr lang="en-US" dirty="0"/>
              <a:t>Send for help, monitor ABC and put in recovery position injured side down</a:t>
            </a:r>
          </a:p>
          <a:p>
            <a:pPr marL="285750" indent="-285750">
              <a:buFont typeface="Arial" panose="020B0604020202020204" pitchFamily="34" charset="0"/>
              <a:buChar char="•"/>
            </a:pPr>
            <a:r>
              <a:rPr lang="en-US" dirty="0"/>
              <a:t>Thoracostomy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287E1C5D-4156-8474-A8E5-824CFA058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191" y="1158766"/>
            <a:ext cx="4111624"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37F762B-C2D7-A837-5F83-83CB9658823E}"/>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2" name="TextBox 11">
            <a:extLst>
              <a:ext uri="{FF2B5EF4-FFF2-40B4-BE49-F238E27FC236}">
                <a16:creationId xmlns:a16="http://schemas.microsoft.com/office/drawing/2014/main" id="{236AF304-7937-E11B-05C7-882D7B2D4422}"/>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07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8D32-1689-F132-B2C5-457E55545D2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A8EBCD8-FFD3-486B-43C7-21B554F4CA20}"/>
              </a:ext>
            </a:extLst>
          </p:cNvPr>
          <p:cNvSpPr>
            <a:spLocks noGrp="1"/>
          </p:cNvSpPr>
          <p:nvPr>
            <p:ph type="body" sz="half" idx="2"/>
          </p:nvPr>
        </p:nvSpPr>
        <p:spPr>
          <a:xfrm>
            <a:off x="231776" y="1301750"/>
            <a:ext cx="4602983" cy="5307004"/>
          </a:xfrm>
        </p:spPr>
        <p:txBody>
          <a:bodyPr/>
          <a:lstStyle/>
          <a:p>
            <a:r>
              <a:rPr lang="en-US" sz="2000" b="1" u="sng" dirty="0"/>
              <a:t>SEVERITY OF BURNS</a:t>
            </a:r>
          </a:p>
          <a:p>
            <a:endParaRPr lang="en-US" dirty="0"/>
          </a:p>
          <a:p>
            <a:r>
              <a:rPr lang="en-US" b="1" dirty="0"/>
              <a:t>Size:</a:t>
            </a:r>
          </a:p>
          <a:p>
            <a:pPr marL="285750" indent="-285750">
              <a:buFont typeface="Arial" panose="020B0604020202020204" pitchFamily="34" charset="0"/>
              <a:buChar char="•"/>
            </a:pPr>
            <a:r>
              <a:rPr lang="en-US" dirty="0"/>
              <a:t>Larger is more severe. % of body surface (</a:t>
            </a:r>
            <a:r>
              <a:rPr lang="en-US" dirty="0" err="1"/>
              <a:t>approx</a:t>
            </a:r>
            <a:r>
              <a:rPr lang="en-US" dirty="0"/>
              <a:t> size of patients hand is 1%)</a:t>
            </a:r>
          </a:p>
          <a:p>
            <a:r>
              <a:rPr lang="en-US" b="1" dirty="0"/>
              <a:t>Cause:</a:t>
            </a:r>
          </a:p>
          <a:p>
            <a:pPr marL="285750" indent="-285750">
              <a:buFont typeface="Arial" panose="020B0604020202020204" pitchFamily="34" charset="0"/>
              <a:buChar char="•"/>
            </a:pPr>
            <a:r>
              <a:rPr lang="en-US" dirty="0"/>
              <a:t>Determines severity, </a:t>
            </a:r>
            <a:r>
              <a:rPr lang="en-US" dirty="0" err="1"/>
              <a:t>i.e</a:t>
            </a:r>
            <a:r>
              <a:rPr lang="en-US" dirty="0"/>
              <a:t> electrical with deep internal burns. Various chemicals</a:t>
            </a:r>
          </a:p>
          <a:p>
            <a:r>
              <a:rPr lang="en-US" b="1" dirty="0"/>
              <a:t>Age:</a:t>
            </a:r>
          </a:p>
          <a:p>
            <a:pPr marL="285750" indent="-285750">
              <a:buFont typeface="Arial" panose="020B0604020202020204" pitchFamily="34" charset="0"/>
              <a:buChar char="•"/>
            </a:pPr>
            <a:r>
              <a:rPr lang="en-US" dirty="0"/>
              <a:t>Babies/children burn at lower temperatures. Elderly take longer to heal, at a higher risk of infection</a:t>
            </a:r>
          </a:p>
          <a:p>
            <a:r>
              <a:rPr lang="en-US" b="1" dirty="0"/>
              <a:t>Location:</a:t>
            </a:r>
          </a:p>
          <a:p>
            <a:pPr marL="285750" indent="-285750">
              <a:buFont typeface="Arial" panose="020B0604020202020204" pitchFamily="34" charset="0"/>
              <a:buChar char="•"/>
            </a:pPr>
            <a:r>
              <a:rPr lang="en-US" dirty="0"/>
              <a:t>Burns to airway, face very severe</a:t>
            </a:r>
          </a:p>
          <a:p>
            <a:r>
              <a:rPr lang="en-US" b="1" dirty="0"/>
              <a:t>Depth:</a:t>
            </a:r>
          </a:p>
          <a:p>
            <a:pPr marL="285750" indent="-285750">
              <a:buFont typeface="Arial" panose="020B0604020202020204" pitchFamily="34" charset="0"/>
              <a:buChar char="•"/>
            </a:pPr>
            <a:r>
              <a:rPr lang="en-US" dirty="0"/>
              <a:t>Deeper burns are more severe</a:t>
            </a:r>
          </a:p>
        </p:txBody>
      </p:sp>
      <p:sp>
        <p:nvSpPr>
          <p:cNvPr id="10" name="Rectangle 9">
            <a:extLst>
              <a:ext uri="{FF2B5EF4-FFF2-40B4-BE49-F238E27FC236}">
                <a16:creationId xmlns:a16="http://schemas.microsoft.com/office/drawing/2014/main" id="{F2580D89-1CF0-4000-40D6-7BFBD6BDA398}"/>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A8683F8F-4DFA-03CA-B13E-5D7F9AD673D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3" name="Picture 12" descr="A poster of a burn&#10;&#10;Description automatically generated">
            <a:extLst>
              <a:ext uri="{FF2B5EF4-FFF2-40B4-BE49-F238E27FC236}">
                <a16:creationId xmlns:a16="http://schemas.microsoft.com/office/drawing/2014/main" id="{140D33A1-6F25-2DD5-A0A5-F3FFC30EE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46" y="1281828"/>
            <a:ext cx="7062660" cy="4708440"/>
          </a:xfrm>
          <a:prstGeom prst="rect">
            <a:avLst/>
          </a:prstGeom>
        </p:spPr>
      </p:pic>
    </p:spTree>
    <p:extLst>
      <p:ext uri="{BB962C8B-B14F-4D97-AF65-F5344CB8AC3E}">
        <p14:creationId xmlns:p14="http://schemas.microsoft.com/office/powerpoint/2010/main" val="167920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25DB6-EE16-9224-D525-3EE25B74E0C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89E4E3A-B5B9-885C-9828-6F10E0406A78}"/>
              </a:ext>
            </a:extLst>
          </p:cNvPr>
          <p:cNvSpPr>
            <a:spLocks noGrp="1"/>
          </p:cNvSpPr>
          <p:nvPr>
            <p:ph type="body" sz="half" idx="2"/>
          </p:nvPr>
        </p:nvSpPr>
        <p:spPr>
          <a:xfrm>
            <a:off x="240479" y="1259708"/>
            <a:ext cx="5015834" cy="5349045"/>
          </a:xfrm>
        </p:spPr>
        <p:txBody>
          <a:bodyPr/>
          <a:lstStyle/>
          <a:p>
            <a:r>
              <a:rPr lang="en-US" sz="3000" b="1" dirty="0"/>
              <a:t>TREATMENT OF BURNS</a:t>
            </a:r>
          </a:p>
          <a:p>
            <a:pPr marL="285750" indent="-285750">
              <a:buFont typeface="Arial" panose="020B0604020202020204" pitchFamily="34" charset="0"/>
              <a:buChar char="•"/>
            </a:pPr>
            <a:r>
              <a:rPr lang="en-US" dirty="0"/>
              <a:t>Check dangers for self, scene and casualty</a:t>
            </a:r>
          </a:p>
          <a:p>
            <a:pPr marL="285750" indent="-285750">
              <a:buFont typeface="Arial" panose="020B0604020202020204" pitchFamily="34" charset="0"/>
              <a:buChar char="•"/>
            </a:pPr>
            <a:r>
              <a:rPr lang="en-US" dirty="0"/>
              <a:t>Primary survey especially airway and breathing</a:t>
            </a:r>
          </a:p>
          <a:p>
            <a:pPr marL="285750" indent="-285750">
              <a:buFont typeface="Arial" panose="020B0604020202020204" pitchFamily="34" charset="0"/>
              <a:buChar char="•"/>
            </a:pPr>
            <a:r>
              <a:rPr lang="en-US" dirty="0"/>
              <a:t>Cool with cold running water for 10 minutes</a:t>
            </a:r>
          </a:p>
          <a:p>
            <a:pPr marL="285750" indent="-285750">
              <a:buFont typeface="Arial" panose="020B0604020202020204" pitchFamily="34" charset="0"/>
              <a:buChar char="•"/>
            </a:pPr>
            <a:r>
              <a:rPr lang="en-US" dirty="0"/>
              <a:t>Eyes- irrigate with copious amounts of water</a:t>
            </a:r>
          </a:p>
          <a:p>
            <a:pPr marL="285750" indent="-285750">
              <a:buFont typeface="Arial" panose="020B0604020202020204" pitchFamily="34" charset="0"/>
              <a:buChar char="•"/>
            </a:pPr>
            <a:r>
              <a:rPr lang="en-US" dirty="0"/>
              <a:t>Remove jewelry (</a:t>
            </a:r>
            <a:r>
              <a:rPr lang="en-US" dirty="0" err="1"/>
              <a:t>odema</a:t>
            </a:r>
            <a:r>
              <a:rPr lang="en-US" dirty="0"/>
              <a:t>) and unstuck clothing</a:t>
            </a:r>
          </a:p>
          <a:p>
            <a:pPr marL="285750" indent="-285750">
              <a:buFont typeface="Arial" panose="020B0604020202020204" pitchFamily="34" charset="0"/>
              <a:buChar char="•"/>
            </a:pPr>
            <a:r>
              <a:rPr lang="en-US" dirty="0"/>
              <a:t>Dress with sterile non-adherent dressing (cling film)</a:t>
            </a:r>
          </a:p>
          <a:p>
            <a:pPr marL="285750" indent="-285750">
              <a:buFont typeface="Arial" panose="020B0604020202020204" pitchFamily="34" charset="0"/>
              <a:buChar char="•"/>
            </a:pPr>
            <a:r>
              <a:rPr lang="en-US" dirty="0"/>
              <a:t>Analgesia</a:t>
            </a:r>
          </a:p>
          <a:p>
            <a:pPr marL="285750" indent="-285750">
              <a:buFont typeface="Arial" panose="020B0604020202020204" pitchFamily="34" charset="0"/>
              <a:buChar char="•"/>
            </a:pPr>
            <a:r>
              <a:rPr lang="en-US" dirty="0"/>
              <a:t>IV’s</a:t>
            </a:r>
          </a:p>
          <a:p>
            <a:pPr marL="285750" indent="-285750">
              <a:buFont typeface="Arial" panose="020B0604020202020204" pitchFamily="34" charset="0"/>
              <a:buChar char="•"/>
            </a:pPr>
            <a:r>
              <a:rPr lang="en-US" dirty="0"/>
              <a:t>Seek medical assistance</a:t>
            </a:r>
          </a:p>
          <a:p>
            <a:endParaRPr lang="en-US" dirty="0"/>
          </a:p>
          <a:p>
            <a:endParaRPr lang="en-US" dirty="0"/>
          </a:p>
        </p:txBody>
      </p:sp>
      <p:sp>
        <p:nvSpPr>
          <p:cNvPr id="10" name="Rectangle 9">
            <a:extLst>
              <a:ext uri="{FF2B5EF4-FFF2-40B4-BE49-F238E27FC236}">
                <a16:creationId xmlns:a16="http://schemas.microsoft.com/office/drawing/2014/main" id="{E406EAA7-317E-B78A-CE12-BD2D169ACA25}"/>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8DAC7FB6-D4EA-4864-594B-87CBB7C735D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0BA8BBF-1858-3C92-05A5-56B09572056C}"/>
              </a:ext>
            </a:extLst>
          </p:cNvPr>
          <p:cNvPicPr>
            <a:picLocks noChangeAspect="1"/>
          </p:cNvPicPr>
          <p:nvPr/>
        </p:nvPicPr>
        <p:blipFill>
          <a:blip r:embed="rId2"/>
          <a:stretch>
            <a:fillRect/>
          </a:stretch>
        </p:blipFill>
        <p:spPr>
          <a:xfrm>
            <a:off x="5256313" y="1259709"/>
            <a:ext cx="6868252" cy="3585560"/>
          </a:xfrm>
          <a:prstGeom prst="rect">
            <a:avLst/>
          </a:prstGeom>
        </p:spPr>
      </p:pic>
    </p:spTree>
    <p:extLst>
      <p:ext uri="{BB962C8B-B14F-4D97-AF65-F5344CB8AC3E}">
        <p14:creationId xmlns:p14="http://schemas.microsoft.com/office/powerpoint/2010/main" val="407516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651EC-65EA-B274-84BE-69C17A25E2E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AE87C1E-3108-ABD0-6530-8E573726B0AB}"/>
              </a:ext>
            </a:extLst>
          </p:cNvPr>
          <p:cNvSpPr>
            <a:spLocks noGrp="1"/>
          </p:cNvSpPr>
          <p:nvPr>
            <p:ph type="body" sz="half" idx="2"/>
          </p:nvPr>
        </p:nvSpPr>
        <p:spPr>
          <a:xfrm>
            <a:off x="5810960" y="1260914"/>
            <a:ext cx="6172200" cy="4872038"/>
          </a:xfrm>
        </p:spPr>
        <p:txBody>
          <a:bodyPr vert="horz" lIns="91440" tIns="45720" rIns="91440" bIns="45720" rtlCol="0" anchor="t">
            <a:normAutofit/>
          </a:bodyPr>
          <a:lstStyle/>
          <a:p>
            <a:r>
              <a:rPr lang="en-US" sz="3000" b="1" dirty="0"/>
              <a:t>ELECTRICAL INJURIES </a:t>
            </a:r>
          </a:p>
          <a:p>
            <a:r>
              <a:rPr lang="en-US" sz="1400" dirty="0"/>
              <a:t>Occur when an electrical current passes through the body, causing damage to tissues and organs. These injuries can range from minor to life-threatening, depending on factors like voltage, current type, duration of exposure, and the pathway the current takes through the body.</a:t>
            </a:r>
          </a:p>
          <a:p>
            <a:r>
              <a:rPr lang="en-US" sz="2000" b="1" dirty="0"/>
              <a:t>Clinical Features</a:t>
            </a:r>
          </a:p>
          <a:p>
            <a:pPr marL="285750" indent="-285750">
              <a:buFont typeface="Arial" panose="020B0604020202020204" pitchFamily="34" charset="0"/>
              <a:buChar char="•"/>
            </a:pPr>
            <a:r>
              <a:rPr lang="en-US" sz="1400" dirty="0"/>
              <a:t>Burns: can occur as per 1.8.</a:t>
            </a:r>
          </a:p>
          <a:p>
            <a:pPr marL="285750" indent="-285750">
              <a:buFont typeface="Arial" panose="020B0604020202020204" pitchFamily="34" charset="0"/>
              <a:buChar char="•"/>
            </a:pPr>
            <a:r>
              <a:rPr lang="en-US" sz="1400" dirty="0"/>
              <a:t>Cardiac Effects: arrhythmias, cardiac arrest (commonly ventricular fibrillation), or asystole.</a:t>
            </a:r>
          </a:p>
          <a:p>
            <a:pPr marL="285750" indent="-285750">
              <a:buFont typeface="Arial" panose="020B0604020202020204" pitchFamily="34" charset="0"/>
              <a:buChar char="•"/>
            </a:pPr>
            <a:r>
              <a:rPr lang="en-US" sz="1400" dirty="0"/>
              <a:t>Neurological Effects: Seizures, confusion, amnesia, nerve damage or paralysis</a:t>
            </a:r>
          </a:p>
          <a:p>
            <a:pPr marL="285750" indent="-285750">
              <a:buFont typeface="Arial" panose="020B0604020202020204" pitchFamily="34" charset="0"/>
              <a:buChar char="•"/>
            </a:pPr>
            <a:r>
              <a:rPr lang="en-US" sz="1400" dirty="0"/>
              <a:t>Musculoskeletal injuries: fractures or dislocations from muscle contractions or falls</a:t>
            </a:r>
          </a:p>
          <a:p>
            <a:pPr marL="285750" indent="-285750">
              <a:buFont typeface="Arial" panose="020B0604020202020204" pitchFamily="34" charset="0"/>
              <a:buChar char="•"/>
            </a:pPr>
            <a:r>
              <a:rPr lang="en-US" sz="1400" dirty="0"/>
              <a:t>Respiratory Arrest: Secondary to electrical interference with brainstem function</a:t>
            </a:r>
          </a:p>
          <a:p>
            <a:pPr marL="285750" indent="-285750">
              <a:buFont typeface="Arial" panose="020B0604020202020204" pitchFamily="34" charset="0"/>
              <a:buChar char="•"/>
            </a:pPr>
            <a:r>
              <a:rPr lang="en-US" sz="1400" dirty="0"/>
              <a:t>Rhabdomyolysis: Muscle breakdown causing kidney damage</a:t>
            </a:r>
          </a:p>
          <a:p>
            <a:pPr marL="285750" indent="-285750">
              <a:buFont typeface="Arial" panose="020B0604020202020204" pitchFamily="34" charset="0"/>
              <a:buChar char="•"/>
            </a:pPr>
            <a:r>
              <a:rPr lang="en-US" sz="1400" dirty="0"/>
              <a:t>Secondary Trauma: Injuries from falls, explosions, or projectiles.</a:t>
            </a:r>
          </a:p>
          <a:p>
            <a:endParaRPr lang="en-US" sz="1400" dirty="0"/>
          </a:p>
          <a:p>
            <a:endParaRPr lang="en-US" dirty="0"/>
          </a:p>
        </p:txBody>
      </p:sp>
      <p:sp>
        <p:nvSpPr>
          <p:cNvPr id="10" name="Rectangle 9">
            <a:extLst>
              <a:ext uri="{FF2B5EF4-FFF2-40B4-BE49-F238E27FC236}">
                <a16:creationId xmlns:a16="http://schemas.microsoft.com/office/drawing/2014/main" id="{B2ABD863-9518-CB82-C6B2-AA298BE2DD9A}"/>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1C80F377-A300-67C8-25C2-D749366179DC}"/>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1.9 Accident Management </a:t>
            </a:r>
            <a:r>
              <a:rPr lang="en-US" sz="3500" b="1" dirty="0">
                <a:solidFill>
                  <a:schemeClr val="bg1">
                    <a:lumMod val="50000"/>
                  </a:schemeClr>
                </a:solidFill>
                <a:latin typeface="Arial" panose="020B0604020202020204" pitchFamily="34" charset="0"/>
                <a:cs typeface="Arial" panose="020B0604020202020204" pitchFamily="34" charset="0"/>
              </a:rPr>
              <a:t>(Electrical Injury)</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3" name="Picture 12" descr="A diagram of a person's body&#10;&#10;Description automatically generated">
            <a:extLst>
              <a:ext uri="{FF2B5EF4-FFF2-40B4-BE49-F238E27FC236}">
                <a16:creationId xmlns:a16="http://schemas.microsoft.com/office/drawing/2014/main" id="{CC2A0DD4-3334-6200-C358-AD9871C94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1279012"/>
            <a:ext cx="5585460" cy="4853940"/>
          </a:xfrm>
          <a:prstGeom prst="rect">
            <a:avLst/>
          </a:prstGeom>
        </p:spPr>
      </p:pic>
    </p:spTree>
    <p:extLst>
      <p:ext uri="{BB962C8B-B14F-4D97-AF65-F5344CB8AC3E}">
        <p14:creationId xmlns:p14="http://schemas.microsoft.com/office/powerpoint/2010/main" val="94038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B1F2-CADD-AF41-4363-EA57D33B93F8}"/>
            </a:ext>
          </a:extLst>
        </p:cNvPr>
        <p:cNvGrpSpPr/>
        <p:nvPr/>
      </p:nvGrpSpPr>
      <p:grpSpPr>
        <a:xfrm>
          <a:off x="0" y="0"/>
          <a:ext cx="0" cy="0"/>
          <a:chOff x="0" y="0"/>
          <a:chExt cx="0" cy="0"/>
        </a:xfrm>
      </p:grpSpPr>
      <p:pic>
        <p:nvPicPr>
          <p:cNvPr id="10" name="Content Placeholder 9" descr="A close-up of a bottle&#10;&#10;Description automatically generated">
            <a:extLst>
              <a:ext uri="{FF2B5EF4-FFF2-40B4-BE49-F238E27FC236}">
                <a16:creationId xmlns:a16="http://schemas.microsoft.com/office/drawing/2014/main" id="{4D4D2CFA-8DFC-558C-00CC-18ADD5439F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7927" y="1114318"/>
            <a:ext cx="3658817" cy="3376907"/>
          </a:xfrm>
        </p:spPr>
      </p:pic>
      <p:sp>
        <p:nvSpPr>
          <p:cNvPr id="4" name="Text Placeholder 3">
            <a:extLst>
              <a:ext uri="{FF2B5EF4-FFF2-40B4-BE49-F238E27FC236}">
                <a16:creationId xmlns:a16="http://schemas.microsoft.com/office/drawing/2014/main" id="{E91BAC3F-1055-73C3-4C0B-3923BE5BDED4}"/>
              </a:ext>
            </a:extLst>
          </p:cNvPr>
          <p:cNvSpPr>
            <a:spLocks noGrp="1"/>
          </p:cNvSpPr>
          <p:nvPr>
            <p:ph type="body" sz="half" idx="2"/>
          </p:nvPr>
        </p:nvSpPr>
        <p:spPr>
          <a:xfrm>
            <a:off x="382500" y="1303020"/>
            <a:ext cx="4967266" cy="5171352"/>
          </a:xfrm>
        </p:spPr>
        <p:txBody>
          <a:bodyPr/>
          <a:lstStyle/>
          <a:p>
            <a:endParaRPr lang="en-US" dirty="0"/>
          </a:p>
          <a:p>
            <a:r>
              <a:rPr lang="en-US" sz="3000" b="1" dirty="0"/>
              <a:t>POISON</a:t>
            </a:r>
          </a:p>
          <a:p>
            <a:r>
              <a:rPr lang="en-US" b="1" dirty="0"/>
              <a:t>Can be</a:t>
            </a:r>
          </a:p>
          <a:p>
            <a:pPr marL="285750" indent="-285750">
              <a:buFont typeface="Arial" panose="020B0604020202020204" pitchFamily="34" charset="0"/>
              <a:buChar char="•"/>
            </a:pPr>
            <a:r>
              <a:rPr lang="en-US" dirty="0"/>
              <a:t>Inhaled</a:t>
            </a:r>
          </a:p>
          <a:p>
            <a:pPr marL="285750" indent="-285750">
              <a:buFont typeface="Arial" panose="020B0604020202020204" pitchFamily="34" charset="0"/>
              <a:buChar char="•"/>
            </a:pPr>
            <a:r>
              <a:rPr lang="en-US" dirty="0"/>
              <a:t>Absorbed</a:t>
            </a:r>
          </a:p>
          <a:p>
            <a:pPr marL="285750" indent="-285750">
              <a:buFont typeface="Arial" panose="020B0604020202020204" pitchFamily="34" charset="0"/>
              <a:buChar char="•"/>
            </a:pPr>
            <a:r>
              <a:rPr lang="en-US" dirty="0"/>
              <a:t>Ingested</a:t>
            </a:r>
          </a:p>
          <a:p>
            <a:pPr marL="285750" indent="-285750">
              <a:buFont typeface="Arial" panose="020B0604020202020204" pitchFamily="34" charset="0"/>
              <a:buChar char="•"/>
            </a:pPr>
            <a:r>
              <a:rPr lang="en-US" dirty="0"/>
              <a:t>Injected</a:t>
            </a:r>
          </a:p>
          <a:p>
            <a:pPr marL="285750" indent="-285750">
              <a:buFont typeface="Arial" panose="020B0604020202020204" pitchFamily="34" charset="0"/>
              <a:buChar char="•"/>
            </a:pPr>
            <a:endParaRPr lang="en-US" dirty="0"/>
          </a:p>
          <a:p>
            <a:r>
              <a:rPr lang="en-US" b="1" dirty="0"/>
              <a:t>Can be either</a:t>
            </a:r>
          </a:p>
          <a:p>
            <a:pPr marL="285750" indent="-285750">
              <a:buFont typeface="Arial" panose="020B0604020202020204" pitchFamily="34" charset="0"/>
              <a:buChar char="•"/>
            </a:pPr>
            <a:r>
              <a:rPr lang="en-US" dirty="0"/>
              <a:t>Corrosive (</a:t>
            </a:r>
            <a:r>
              <a:rPr lang="en-US" dirty="0" err="1"/>
              <a:t>i.e</a:t>
            </a:r>
            <a:r>
              <a:rPr lang="en-US" dirty="0"/>
              <a:t>, acids/bleach/petrol/</a:t>
            </a:r>
            <a:r>
              <a:rPr lang="en-US" dirty="0" err="1"/>
              <a:t>turps</a:t>
            </a:r>
            <a:r>
              <a:rPr lang="en-US" dirty="0"/>
              <a:t>)</a:t>
            </a:r>
          </a:p>
          <a:p>
            <a:pPr marL="285750" indent="-285750">
              <a:buFont typeface="Arial" panose="020B0604020202020204" pitchFamily="34" charset="0"/>
              <a:buChar char="•"/>
            </a:pPr>
            <a:r>
              <a:rPr lang="en-US" dirty="0"/>
              <a:t>Non –Corrosive (</a:t>
            </a:r>
            <a:r>
              <a:rPr lang="en-US" dirty="0" err="1"/>
              <a:t>i.e</a:t>
            </a:r>
            <a:r>
              <a:rPr lang="en-US" dirty="0"/>
              <a:t>, tablets/drugs/plants)</a:t>
            </a:r>
          </a:p>
          <a:p>
            <a:endParaRPr lang="en-US" dirty="0"/>
          </a:p>
        </p:txBody>
      </p:sp>
      <p:sp>
        <p:nvSpPr>
          <p:cNvPr id="9" name="Rectangle 8">
            <a:extLst>
              <a:ext uri="{FF2B5EF4-FFF2-40B4-BE49-F238E27FC236}">
                <a16:creationId xmlns:a16="http://schemas.microsoft.com/office/drawing/2014/main" id="{16DA2430-1C72-F8FB-B4E0-0C98FE4441DB}"/>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F958A82B-BDF2-251B-C981-D5E9373C2E3A}"/>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1.10 Accident Management </a:t>
            </a:r>
            <a:r>
              <a:rPr lang="en-US" sz="3500" b="1" dirty="0">
                <a:solidFill>
                  <a:schemeClr val="bg1">
                    <a:lumMod val="50000"/>
                  </a:schemeClr>
                </a:solidFill>
                <a:latin typeface="Arial" panose="020B0604020202020204" pitchFamily="34" charset="0"/>
                <a:cs typeface="Arial" panose="020B0604020202020204" pitchFamily="34" charset="0"/>
              </a:rPr>
              <a:t>(Poison)</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E3B3AE4-A32B-FFA2-A924-CE6C5C6AF4F4}"/>
              </a:ext>
            </a:extLst>
          </p:cNvPr>
          <p:cNvPicPr>
            <a:picLocks noChangeAspect="1"/>
          </p:cNvPicPr>
          <p:nvPr/>
        </p:nvPicPr>
        <p:blipFill>
          <a:blip r:embed="rId3"/>
          <a:stretch>
            <a:fillRect/>
          </a:stretch>
        </p:blipFill>
        <p:spPr>
          <a:xfrm>
            <a:off x="6642443" y="1649817"/>
            <a:ext cx="5549557" cy="3518297"/>
          </a:xfrm>
          <a:prstGeom prst="rect">
            <a:avLst/>
          </a:prstGeom>
        </p:spPr>
      </p:pic>
      <p:pic>
        <p:nvPicPr>
          <p:cNvPr id="6" name="Picture 5" descr="A warning sign with a red border&#10;&#10;Description automatically generated">
            <a:extLst>
              <a:ext uri="{FF2B5EF4-FFF2-40B4-BE49-F238E27FC236}">
                <a16:creationId xmlns:a16="http://schemas.microsoft.com/office/drawing/2014/main" id="{5F807924-C944-6109-ED16-AED003AD3B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695" y="4599571"/>
            <a:ext cx="1766455" cy="1766455"/>
          </a:xfrm>
          <a:prstGeom prst="rect">
            <a:avLst/>
          </a:prstGeom>
        </p:spPr>
      </p:pic>
    </p:spTree>
    <p:extLst>
      <p:ext uri="{BB962C8B-B14F-4D97-AF65-F5344CB8AC3E}">
        <p14:creationId xmlns:p14="http://schemas.microsoft.com/office/powerpoint/2010/main" val="351715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CD78A-8582-4C08-E744-BC62BAA0BEB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8C13FA6-5E8C-3D7E-9735-4E0CD1DCEB09}"/>
              </a:ext>
            </a:extLst>
          </p:cNvPr>
          <p:cNvSpPr>
            <a:spLocks noGrp="1"/>
          </p:cNvSpPr>
          <p:nvPr>
            <p:ph type="body" sz="half" idx="2"/>
          </p:nvPr>
        </p:nvSpPr>
        <p:spPr>
          <a:xfrm>
            <a:off x="187927" y="1262939"/>
            <a:ext cx="5049091" cy="4768139"/>
          </a:xfrm>
        </p:spPr>
        <p:txBody>
          <a:bodyPr vert="horz" lIns="91440" tIns="45720" rIns="91440" bIns="45720" rtlCol="0" anchor="t">
            <a:normAutofit/>
          </a:bodyPr>
          <a:lstStyle/>
          <a:p>
            <a:r>
              <a:rPr lang="en-US" sz="2000" b="1" dirty="0"/>
              <a:t>SIGNS AND SYMPTOMS POISONING</a:t>
            </a:r>
          </a:p>
          <a:p>
            <a:endParaRPr lang="en-US" sz="2000" b="1" dirty="0"/>
          </a:p>
          <a:p>
            <a:pPr marL="285750" indent="-285750">
              <a:buFont typeface="Arial" panose="020B0604020202020204" pitchFamily="34" charset="0"/>
              <a:buChar char="•"/>
            </a:pPr>
            <a:r>
              <a:rPr lang="en-US" dirty="0"/>
              <a:t>Drowsiness/confusion</a:t>
            </a:r>
          </a:p>
          <a:p>
            <a:pPr marL="285750" indent="-285750">
              <a:buFont typeface="Arial" panose="020B0604020202020204" pitchFamily="34" charset="0"/>
              <a:buChar char="•"/>
            </a:pPr>
            <a:r>
              <a:rPr lang="en-US" dirty="0"/>
              <a:t>Abdominal cramps</a:t>
            </a:r>
          </a:p>
          <a:p>
            <a:pPr marL="285750" indent="-285750">
              <a:buFont typeface="Arial" panose="020B0604020202020204" pitchFamily="34" charset="0"/>
              <a:buChar char="•"/>
            </a:pPr>
            <a:r>
              <a:rPr lang="en-US" dirty="0"/>
              <a:t>Nausea and vomiting</a:t>
            </a:r>
          </a:p>
          <a:p>
            <a:pPr marL="285750" indent="-285750">
              <a:buFont typeface="Arial" panose="020B0604020202020204" pitchFamily="34" charset="0"/>
              <a:buChar char="•"/>
            </a:pPr>
            <a:r>
              <a:rPr lang="en-US" dirty="0"/>
              <a:t>Fitting/unconsciousness</a:t>
            </a:r>
          </a:p>
          <a:p>
            <a:pPr marL="285750" indent="-285750">
              <a:buFont typeface="Arial" panose="020B0604020202020204" pitchFamily="34" charset="0"/>
              <a:buChar char="•"/>
            </a:pPr>
            <a:r>
              <a:rPr lang="en-US" dirty="0"/>
              <a:t>difficulty breathing/ talking due to swelling</a:t>
            </a:r>
          </a:p>
          <a:p>
            <a:pPr marL="285750" indent="-285750">
              <a:buFont typeface="Arial" panose="020B0604020202020204" pitchFamily="34" charset="0"/>
              <a:buChar char="•"/>
            </a:pPr>
            <a:r>
              <a:rPr lang="en-US" dirty="0"/>
              <a:t>Headache</a:t>
            </a:r>
          </a:p>
          <a:p>
            <a:pPr marL="285750" indent="-285750">
              <a:buFont typeface="Arial" panose="020B0604020202020204" pitchFamily="34" charset="0"/>
              <a:buChar char="•"/>
            </a:pPr>
            <a:r>
              <a:rPr lang="en-US" dirty="0"/>
              <a:t>Cyanosis</a:t>
            </a:r>
          </a:p>
          <a:p>
            <a:pPr marL="285750" indent="-285750">
              <a:buFont typeface="Arial" panose="020B0604020202020204" pitchFamily="34" charset="0"/>
              <a:buChar char="•"/>
            </a:pPr>
            <a:r>
              <a:rPr lang="en-US" dirty="0"/>
              <a:t>Blurred vision</a:t>
            </a:r>
          </a:p>
          <a:p>
            <a:pPr marL="285750" indent="-285750">
              <a:buFont typeface="Arial" panose="020B0604020202020204" pitchFamily="34" charset="0"/>
              <a:buChar char="•"/>
            </a:pPr>
            <a:r>
              <a:rPr lang="en-US" dirty="0" err="1"/>
              <a:t>Odour</a:t>
            </a:r>
            <a:r>
              <a:rPr lang="en-US" dirty="0"/>
              <a:t> on breath</a:t>
            </a:r>
          </a:p>
          <a:p>
            <a:pPr marL="285750" indent="-285750">
              <a:buFont typeface="Arial" panose="020B0604020202020204" pitchFamily="34" charset="0"/>
              <a:buChar char="•"/>
            </a:pPr>
            <a:r>
              <a:rPr lang="en-US" dirty="0"/>
              <a:t>Smell of fumes</a:t>
            </a:r>
          </a:p>
          <a:p>
            <a:endParaRPr lang="en-US" dirty="0"/>
          </a:p>
        </p:txBody>
      </p:sp>
      <p:sp>
        <p:nvSpPr>
          <p:cNvPr id="10" name="Rectangle 9">
            <a:extLst>
              <a:ext uri="{FF2B5EF4-FFF2-40B4-BE49-F238E27FC236}">
                <a16:creationId xmlns:a16="http://schemas.microsoft.com/office/drawing/2014/main" id="{11665FD5-01E9-F1BE-E24B-733AD68E15B4}"/>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DB52F716-01BC-01CE-E6F7-CE8D91589FC9}"/>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1.10 Accident Management </a:t>
            </a:r>
            <a:r>
              <a:rPr lang="en-US" sz="3500" b="1" dirty="0">
                <a:solidFill>
                  <a:schemeClr val="bg1">
                    <a:lumMod val="50000"/>
                  </a:schemeClr>
                </a:solidFill>
                <a:latin typeface="Arial" panose="020B0604020202020204" pitchFamily="34" charset="0"/>
                <a:cs typeface="Arial" panose="020B0604020202020204" pitchFamily="34" charset="0"/>
              </a:rPr>
              <a:t>(Poison)</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7" name="Picture 16" descr="A blue pictograms of people with different symptoms&#10;&#10;Description automatically generated">
            <a:extLst>
              <a:ext uri="{FF2B5EF4-FFF2-40B4-BE49-F238E27FC236}">
                <a16:creationId xmlns:a16="http://schemas.microsoft.com/office/drawing/2014/main" id="{46F1B319-F0D3-F350-8FD3-B764297DB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2" y="1262939"/>
            <a:ext cx="4762500" cy="4895850"/>
          </a:xfrm>
          <a:prstGeom prst="rect">
            <a:avLst/>
          </a:prstGeom>
        </p:spPr>
      </p:pic>
    </p:spTree>
    <p:extLst>
      <p:ext uri="{BB962C8B-B14F-4D97-AF65-F5344CB8AC3E}">
        <p14:creationId xmlns:p14="http://schemas.microsoft.com/office/powerpoint/2010/main" val="398297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C50B-118C-8CC3-52DE-BD92726CAA52}"/>
            </a:ext>
          </a:extLst>
        </p:cNvPr>
        <p:cNvGrpSpPr/>
        <p:nvPr/>
      </p:nvGrpSpPr>
      <p:grpSpPr>
        <a:xfrm>
          <a:off x="0" y="0"/>
          <a:ext cx="0" cy="0"/>
          <a:chOff x="0" y="0"/>
          <a:chExt cx="0" cy="0"/>
        </a:xfrm>
      </p:grpSpPr>
      <p:pic>
        <p:nvPicPr>
          <p:cNvPr id="9" name="Content Placeholder 8" descr="A close-up of a bottle&#10;&#10;Description automatically generated">
            <a:extLst>
              <a:ext uri="{FF2B5EF4-FFF2-40B4-BE49-F238E27FC236}">
                <a16:creationId xmlns:a16="http://schemas.microsoft.com/office/drawing/2014/main" id="{BA386292-12B4-30CE-9BD6-600B8FD8AD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169877"/>
            <a:ext cx="5343208" cy="4348798"/>
          </a:xfrm>
        </p:spPr>
      </p:pic>
      <p:sp>
        <p:nvSpPr>
          <p:cNvPr id="4" name="Text Placeholder 3">
            <a:extLst>
              <a:ext uri="{FF2B5EF4-FFF2-40B4-BE49-F238E27FC236}">
                <a16:creationId xmlns:a16="http://schemas.microsoft.com/office/drawing/2014/main" id="{B730F72A-574B-7132-DBF0-B0B51D16825A}"/>
              </a:ext>
            </a:extLst>
          </p:cNvPr>
          <p:cNvSpPr>
            <a:spLocks noGrp="1"/>
          </p:cNvSpPr>
          <p:nvPr>
            <p:ph type="body" sz="half" idx="2"/>
          </p:nvPr>
        </p:nvSpPr>
        <p:spPr>
          <a:xfrm>
            <a:off x="366603" y="1333280"/>
            <a:ext cx="5214390" cy="5275473"/>
          </a:xfrm>
        </p:spPr>
        <p:txBody>
          <a:bodyPr/>
          <a:lstStyle/>
          <a:p>
            <a:r>
              <a:rPr lang="en-US" sz="2000" b="1" dirty="0"/>
              <a:t>TREATMENT FOR POISONING</a:t>
            </a:r>
          </a:p>
          <a:p>
            <a:endParaRPr lang="en-US" sz="2000" b="1" dirty="0"/>
          </a:p>
          <a:p>
            <a:r>
              <a:rPr lang="en-US" u="sng" dirty="0"/>
              <a:t>Corrosive</a:t>
            </a:r>
          </a:p>
          <a:p>
            <a:pPr marL="285750" indent="-285750">
              <a:buFont typeface="Arial" panose="020B0604020202020204" pitchFamily="34" charset="0"/>
              <a:buChar char="•"/>
            </a:pPr>
            <a:r>
              <a:rPr lang="en-US" dirty="0"/>
              <a:t>Safety of self/scene/ casualty (ABC)</a:t>
            </a:r>
          </a:p>
          <a:p>
            <a:pPr marL="285750" indent="-285750">
              <a:buFont typeface="Arial" panose="020B0604020202020204" pitchFamily="34" charset="0"/>
              <a:buChar char="•"/>
            </a:pPr>
            <a:r>
              <a:rPr lang="en-US" dirty="0"/>
              <a:t>Skin/eyes- wash substance/ clothes</a:t>
            </a:r>
          </a:p>
          <a:p>
            <a:pPr marL="285750" indent="-285750">
              <a:buFont typeface="Arial" panose="020B0604020202020204" pitchFamily="34" charset="0"/>
              <a:buChar char="•"/>
            </a:pPr>
            <a:r>
              <a:rPr lang="en-US" dirty="0"/>
              <a:t>Oxygen</a:t>
            </a:r>
          </a:p>
          <a:p>
            <a:pPr marL="285750" indent="-285750">
              <a:buFont typeface="Arial" panose="020B0604020202020204" pitchFamily="34" charset="0"/>
              <a:buChar char="•"/>
            </a:pPr>
            <a:r>
              <a:rPr lang="en-US" dirty="0"/>
              <a:t>Nil By Mouth</a:t>
            </a:r>
          </a:p>
          <a:p>
            <a:pPr marL="285750" indent="-285750">
              <a:buFont typeface="Arial" panose="020B0604020202020204" pitchFamily="34" charset="0"/>
              <a:buChar char="•"/>
            </a:pPr>
            <a:r>
              <a:rPr lang="en-US" dirty="0"/>
              <a:t>Do not induce vomiting(retain a sample)</a:t>
            </a:r>
          </a:p>
          <a:p>
            <a:pPr marL="285750" indent="-285750">
              <a:buFont typeface="Arial" panose="020B0604020202020204" pitchFamily="34" charset="0"/>
              <a:buChar char="•"/>
            </a:pPr>
            <a:r>
              <a:rPr lang="en-US" dirty="0"/>
              <a:t>Get medical help/ monitor vital signs</a:t>
            </a:r>
          </a:p>
          <a:p>
            <a:endParaRPr lang="en-US" u="sng" dirty="0"/>
          </a:p>
          <a:p>
            <a:r>
              <a:rPr lang="en-US" u="sng" dirty="0"/>
              <a:t>Non-Corrosive</a:t>
            </a:r>
          </a:p>
          <a:p>
            <a:pPr marL="285750" indent="-285750">
              <a:buFont typeface="Arial" panose="020B0604020202020204" pitchFamily="34" charset="0"/>
              <a:buChar char="•"/>
            </a:pPr>
            <a:r>
              <a:rPr lang="en-US" dirty="0"/>
              <a:t>Contact poisons line- treat if instructed</a:t>
            </a:r>
          </a:p>
          <a:p>
            <a:pPr marL="285750" indent="-285750">
              <a:buFont typeface="Arial" panose="020B0604020202020204" pitchFamily="34" charset="0"/>
              <a:buChar char="•"/>
            </a:pPr>
            <a:r>
              <a:rPr lang="en-US" dirty="0"/>
              <a:t>Continue to monitor ABC and gather information</a:t>
            </a:r>
          </a:p>
          <a:p>
            <a:endParaRPr lang="en-US" dirty="0"/>
          </a:p>
        </p:txBody>
      </p:sp>
      <p:sp>
        <p:nvSpPr>
          <p:cNvPr id="10" name="Rectangle 9">
            <a:extLst>
              <a:ext uri="{FF2B5EF4-FFF2-40B4-BE49-F238E27FC236}">
                <a16:creationId xmlns:a16="http://schemas.microsoft.com/office/drawing/2014/main" id="{14DC0F94-EC20-D6E4-A1CF-67E4F130E0FF}"/>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6C0E13BC-4C65-D182-0055-54B392A28C54}"/>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1.10 Accident Management </a:t>
            </a:r>
            <a:r>
              <a:rPr lang="en-US" sz="3500" b="1" dirty="0">
                <a:solidFill>
                  <a:schemeClr val="bg1">
                    <a:lumMod val="50000"/>
                  </a:schemeClr>
                </a:solidFill>
                <a:latin typeface="Arial" panose="020B0604020202020204" pitchFamily="34" charset="0"/>
                <a:cs typeface="Arial" panose="020B0604020202020204" pitchFamily="34" charset="0"/>
              </a:rPr>
              <a:t>(Poison)</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17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380C1-C913-D3DC-719F-A33FFA024F70}"/>
            </a:ext>
          </a:extLst>
        </p:cNvPr>
        <p:cNvGrpSpPr/>
        <p:nvPr/>
      </p:nvGrpSpPr>
      <p:grpSpPr>
        <a:xfrm>
          <a:off x="0" y="0"/>
          <a:ext cx="0" cy="0"/>
          <a:chOff x="0" y="0"/>
          <a:chExt cx="0" cy="0"/>
        </a:xfrm>
      </p:grpSpPr>
      <p:pic>
        <p:nvPicPr>
          <p:cNvPr id="9" name="Content Placeholder 8" descr="X-ray of a person's chest&#10;&#10;Description automatically generated">
            <a:extLst>
              <a:ext uri="{FF2B5EF4-FFF2-40B4-BE49-F238E27FC236}">
                <a16:creationId xmlns:a16="http://schemas.microsoft.com/office/drawing/2014/main" id="{FC6470E5-B9F9-825A-120E-EC7196B99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0588" y="996950"/>
            <a:ext cx="4114800" cy="4872037"/>
          </a:xfrm>
        </p:spPr>
      </p:pic>
      <p:sp>
        <p:nvSpPr>
          <p:cNvPr id="4" name="Text Placeholder 3">
            <a:extLst>
              <a:ext uri="{FF2B5EF4-FFF2-40B4-BE49-F238E27FC236}">
                <a16:creationId xmlns:a16="http://schemas.microsoft.com/office/drawing/2014/main" id="{9070BE04-5549-1AE0-3E14-220600AE9288}"/>
              </a:ext>
            </a:extLst>
          </p:cNvPr>
          <p:cNvSpPr>
            <a:spLocks noGrp="1"/>
          </p:cNvSpPr>
          <p:nvPr>
            <p:ph type="body" sz="half" idx="2"/>
          </p:nvPr>
        </p:nvSpPr>
        <p:spPr>
          <a:xfrm>
            <a:off x="332115" y="1187669"/>
            <a:ext cx="6172200" cy="5081752"/>
          </a:xfrm>
        </p:spPr>
        <p:txBody>
          <a:bodyPr vert="horz" lIns="91440" tIns="45720" rIns="91440" bIns="45720" rtlCol="0" anchor="t">
            <a:normAutofit fontScale="85000" lnSpcReduction="20000"/>
          </a:bodyPr>
          <a:lstStyle/>
          <a:p>
            <a:r>
              <a:rPr lang="en-US" sz="3200" b="1" dirty="0"/>
              <a:t>TENSION PNEUMOTHORAX</a:t>
            </a:r>
          </a:p>
          <a:p>
            <a:r>
              <a:rPr lang="en-US" dirty="0"/>
              <a:t>Air in the pleural space causing increased intra thoracic pressure mediastinum shift which obstructs the superior and inferior vena cava putting pressure on the other organs and heart and decreases cardiac output – leading to cardiac arrest.</a:t>
            </a:r>
            <a:endParaRPr lang="en-US" dirty="0">
              <a:ea typeface="Calibri"/>
              <a:cs typeface="Calibri"/>
            </a:endParaRPr>
          </a:p>
          <a:p>
            <a:r>
              <a:rPr lang="en-US" sz="1700" b="1" dirty="0"/>
              <a:t>SIGNS AND SYMPTOMS</a:t>
            </a:r>
            <a:endParaRPr lang="en-US" sz="1700" b="1" dirty="0">
              <a:ea typeface="Calibri"/>
              <a:cs typeface="Calibri"/>
            </a:endParaRPr>
          </a:p>
          <a:p>
            <a:pPr marL="285750" indent="-285750">
              <a:buFont typeface="Arial" panose="020B0604020202020204" pitchFamily="34" charset="0"/>
              <a:buChar char="•"/>
            </a:pPr>
            <a:r>
              <a:rPr lang="en-US" dirty="0"/>
              <a:t>Decreased breathing sounds</a:t>
            </a:r>
            <a:endParaRPr lang="en-US" dirty="0">
              <a:ea typeface="Calibri"/>
              <a:cs typeface="Calibri"/>
            </a:endParaRPr>
          </a:p>
          <a:p>
            <a:pPr marL="285750" indent="-285750">
              <a:buFont typeface="Arial" panose="020B0604020202020204" pitchFamily="34" charset="0"/>
              <a:buChar char="•"/>
            </a:pPr>
            <a:r>
              <a:rPr lang="en-US" dirty="0"/>
              <a:t>Tracheal deviation</a:t>
            </a:r>
            <a:endParaRPr lang="en-US" dirty="0">
              <a:ea typeface="Calibri"/>
              <a:cs typeface="Calibri"/>
            </a:endParaRPr>
          </a:p>
          <a:p>
            <a:pPr marL="285750" indent="-285750">
              <a:buFont typeface="Arial" panose="020B0604020202020204" pitchFamily="34" charset="0"/>
              <a:buChar char="•"/>
            </a:pPr>
            <a:r>
              <a:rPr lang="en-US" dirty="0"/>
              <a:t>Chest will rise unevenly</a:t>
            </a:r>
            <a:endParaRPr lang="en-US" dirty="0">
              <a:ea typeface="Calibri" panose="020F0502020204030204"/>
              <a:cs typeface="Calibri" panose="020F0502020204030204"/>
            </a:endParaRPr>
          </a:p>
          <a:p>
            <a:pPr marL="285750" indent="-285750">
              <a:buFont typeface="Arial" panose="020B0604020202020204" pitchFamily="34" charset="0"/>
              <a:buChar char="•"/>
            </a:pPr>
            <a:r>
              <a:rPr lang="en-US" dirty="0"/>
              <a:t>Fast pulse</a:t>
            </a:r>
            <a:endParaRPr lang="en-US" dirty="0">
              <a:ea typeface="Calibri" panose="020F0502020204030204"/>
              <a:cs typeface="Calibri" panose="020F0502020204030204"/>
            </a:endParaRPr>
          </a:p>
          <a:p>
            <a:pPr marL="285750" indent="-285750">
              <a:buFont typeface="Arial" panose="020B0604020202020204" pitchFamily="34" charset="0"/>
              <a:buChar char="•"/>
            </a:pPr>
            <a:r>
              <a:rPr lang="en-US" dirty="0"/>
              <a:t>Low Blood pressure</a:t>
            </a:r>
            <a:endParaRPr lang="en-US" dirty="0">
              <a:ea typeface="Calibri" panose="020F0502020204030204"/>
              <a:cs typeface="Calibri" panose="020F0502020204030204"/>
            </a:endParaRPr>
          </a:p>
          <a:p>
            <a:pPr marL="285750" indent="-285750">
              <a:buFont typeface="Arial" panose="020B0604020202020204" pitchFamily="34" charset="0"/>
              <a:buChar char="•"/>
            </a:pPr>
            <a:r>
              <a:rPr lang="en-US" dirty="0"/>
              <a:t>Pale, cool and clammy skin</a:t>
            </a:r>
            <a:endParaRPr lang="en-US" dirty="0">
              <a:ea typeface="Calibri" panose="020F0502020204030204"/>
              <a:cs typeface="Calibri" panose="020F0502020204030204"/>
            </a:endParaRPr>
          </a:p>
          <a:p>
            <a:pPr marL="285750" indent="-285750">
              <a:buFont typeface="Arial" panose="020B0604020202020204" pitchFamily="34" charset="0"/>
              <a:buChar char="•"/>
            </a:pPr>
            <a:r>
              <a:rPr lang="en-US" dirty="0"/>
              <a:t>Surgical emphysema (air trapped under the skin, sounds crackly when you touch it)</a:t>
            </a:r>
            <a:endParaRPr lang="en-US" dirty="0">
              <a:ea typeface="Calibri" panose="020F0502020204030204"/>
              <a:cs typeface="Calibri" panose="020F0502020204030204"/>
            </a:endParaRPr>
          </a:p>
          <a:p>
            <a:r>
              <a:rPr lang="en-US" sz="1700" b="1" dirty="0"/>
              <a:t>TREATMENT</a:t>
            </a:r>
            <a:endParaRPr lang="en-US" sz="1700" b="1" dirty="0">
              <a:ea typeface="Calibri"/>
              <a:cs typeface="Calibri"/>
            </a:endParaRPr>
          </a:p>
          <a:p>
            <a:pPr marL="285750" indent="-285750">
              <a:buFont typeface="Arial" panose="020B0604020202020204" pitchFamily="34" charset="0"/>
              <a:buChar char="•"/>
            </a:pPr>
            <a:r>
              <a:rPr lang="en-US" dirty="0"/>
              <a:t>Analgesia NSAID’s(Nonsteroidals Anti-Inflammatory Drugs (not narcotics))</a:t>
            </a:r>
            <a:endParaRPr lang="en-US" dirty="0">
              <a:ea typeface="Calibri"/>
              <a:cs typeface="Calibri"/>
            </a:endParaRPr>
          </a:p>
          <a:p>
            <a:pPr marL="285750" indent="-285750">
              <a:buFont typeface="Arial" panose="020B0604020202020204" pitchFamily="34" charset="0"/>
              <a:buChar char="•"/>
            </a:pPr>
            <a:r>
              <a:rPr lang="en-US" dirty="0"/>
              <a:t>Oxygen</a:t>
            </a:r>
            <a:endParaRPr lang="en-US" dirty="0">
              <a:ea typeface="Calibri"/>
              <a:cs typeface="Calibri"/>
            </a:endParaRPr>
          </a:p>
          <a:p>
            <a:pPr marL="285750" indent="-285750">
              <a:buFont typeface="Arial" panose="020B0604020202020204" pitchFamily="34" charset="0"/>
              <a:buChar char="•"/>
            </a:pPr>
            <a:r>
              <a:rPr lang="en-US" dirty="0"/>
              <a:t>Thoracostomy</a:t>
            </a:r>
            <a:endParaRPr lang="en-US" dirty="0">
              <a:ea typeface="Calibri"/>
              <a:cs typeface="Calibri"/>
            </a:endParaRPr>
          </a:p>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2F64EA71-4E88-443F-E38D-1B05F96423EF}"/>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BF9E04C2-E31C-6696-80C5-117D6CBD7755}"/>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116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F391-BDEC-D575-72E0-60568182DE3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7C702A9-D376-0F7B-7325-FDA056343E48}"/>
              </a:ext>
            </a:extLst>
          </p:cNvPr>
          <p:cNvSpPr>
            <a:spLocks noGrp="1"/>
          </p:cNvSpPr>
          <p:nvPr>
            <p:ph type="body" sz="half" idx="2"/>
          </p:nvPr>
        </p:nvSpPr>
        <p:spPr>
          <a:xfrm>
            <a:off x="308028" y="1159592"/>
            <a:ext cx="7049213" cy="5449162"/>
          </a:xfrm>
        </p:spPr>
        <p:txBody>
          <a:bodyPr vert="horz" lIns="91440" tIns="45720" rIns="91440" bIns="45720" rtlCol="0" anchor="t">
            <a:normAutofit fontScale="92500" lnSpcReduction="10000"/>
          </a:bodyPr>
          <a:lstStyle/>
          <a:p>
            <a:r>
              <a:rPr lang="en-US" sz="3200" b="1" dirty="0"/>
              <a:t>PULMONARY EMBOLISM</a:t>
            </a:r>
            <a:endParaRPr lang="en-US" sz="3200" b="1" dirty="0">
              <a:ea typeface="Calibri"/>
              <a:cs typeface="Calibri"/>
            </a:endParaRPr>
          </a:p>
          <a:p>
            <a:r>
              <a:rPr lang="en-US" sz="1400" dirty="0"/>
              <a:t>Blockage of the main artery of the lung or one of its branches by an embolism such as air, fat or blood clot (usually DVT). It obstructs blood flow through the lungs putting pressure on the heart.</a:t>
            </a:r>
            <a:endParaRPr lang="en-US" sz="1400" dirty="0">
              <a:ea typeface="Calibri"/>
              <a:cs typeface="Calibri"/>
            </a:endParaRPr>
          </a:p>
          <a:p>
            <a:r>
              <a:rPr lang="en-US" sz="1400" b="1" u="sng" dirty="0"/>
              <a:t>SIGNS AND SYMPTOMS</a:t>
            </a:r>
            <a:endParaRPr lang="en-US" sz="1400" b="1" u="sng" dirty="0">
              <a:ea typeface="Calibri"/>
              <a:cs typeface="Calibri"/>
            </a:endParaRPr>
          </a:p>
          <a:p>
            <a:pPr marL="285750" indent="-285750">
              <a:buFont typeface="Arial,Sans-Serif"/>
              <a:buChar char="•"/>
            </a:pPr>
            <a:r>
              <a:rPr lang="en-US" sz="1400" dirty="0">
                <a:ea typeface="Calibri"/>
                <a:cs typeface="Calibri"/>
              </a:rPr>
              <a:t>Chest pain, often sharp and felt when you breathe deeply</a:t>
            </a:r>
          </a:p>
          <a:p>
            <a:pPr marL="285750" indent="-285750">
              <a:buFont typeface="Arial,Sans-Serif"/>
              <a:buChar char="•"/>
            </a:pPr>
            <a:r>
              <a:rPr lang="en-US" sz="1400" dirty="0">
                <a:ea typeface="Calibri"/>
                <a:cs typeface="Calibri"/>
              </a:rPr>
              <a:t>SOB</a:t>
            </a:r>
          </a:p>
          <a:p>
            <a:pPr marL="285750" indent="-285750">
              <a:buFont typeface="Arial,Sans-Serif"/>
              <a:buChar char="•"/>
            </a:pPr>
            <a:r>
              <a:rPr lang="en-US" sz="1400" dirty="0">
                <a:ea typeface="Calibri"/>
                <a:cs typeface="Calibri"/>
              </a:rPr>
              <a:t>Fainting if heart rate or blood pressure drops</a:t>
            </a:r>
          </a:p>
          <a:p>
            <a:pPr marL="285750" indent="-285750">
              <a:buFont typeface="Arial,Sans-Serif"/>
              <a:buChar char="•"/>
            </a:pPr>
            <a:r>
              <a:rPr lang="en-US" sz="1400" dirty="0">
                <a:ea typeface="Calibri"/>
                <a:cs typeface="Calibri"/>
              </a:rPr>
              <a:t>Cough, may include bloody or blood-streaked mucus</a:t>
            </a:r>
          </a:p>
          <a:p>
            <a:pPr marL="285750" indent="-285750">
              <a:buFont typeface="Arial,Sans-Serif"/>
              <a:buChar char="•"/>
            </a:pPr>
            <a:r>
              <a:rPr lang="en-US" sz="1400" dirty="0">
                <a:ea typeface="Calibri"/>
                <a:cs typeface="Calibri"/>
              </a:rPr>
              <a:t>Rapid or irregular heartbeat</a:t>
            </a:r>
          </a:p>
          <a:p>
            <a:pPr marL="285750" indent="-285750">
              <a:buFont typeface="Arial,Sans-Serif"/>
              <a:buChar char="•"/>
            </a:pPr>
            <a:r>
              <a:rPr lang="en-US" sz="1400" dirty="0">
                <a:ea typeface="Calibri"/>
                <a:cs typeface="Calibri"/>
              </a:rPr>
              <a:t>Lightheadedness or dizziness</a:t>
            </a:r>
          </a:p>
          <a:p>
            <a:pPr marL="285750" indent="-285750">
              <a:buFont typeface="Arial,Sans-Serif"/>
              <a:buChar char="•"/>
            </a:pPr>
            <a:r>
              <a:rPr lang="en-US" sz="1400" dirty="0">
                <a:ea typeface="Calibri"/>
                <a:cs typeface="Calibri"/>
              </a:rPr>
              <a:t>Excessive sweating</a:t>
            </a:r>
          </a:p>
          <a:p>
            <a:pPr marL="285750" indent="-285750">
              <a:buFont typeface="Arial,Sans-Serif"/>
              <a:buChar char="•"/>
            </a:pPr>
            <a:r>
              <a:rPr lang="en-US" sz="1400" dirty="0">
                <a:ea typeface="Calibri"/>
                <a:cs typeface="Calibri"/>
              </a:rPr>
              <a:t>Fever</a:t>
            </a:r>
          </a:p>
          <a:p>
            <a:pPr marL="285750" indent="-285750">
              <a:buFont typeface="Arial,Sans-Serif"/>
              <a:buChar char="•"/>
            </a:pPr>
            <a:r>
              <a:rPr lang="en-US" sz="1400" dirty="0">
                <a:ea typeface="Calibri"/>
                <a:cs typeface="Calibri"/>
              </a:rPr>
              <a:t>Leg pain or swelling, or both</a:t>
            </a:r>
          </a:p>
          <a:p>
            <a:pPr marL="285750" indent="-285750">
              <a:buFont typeface="Arial,Sans-Serif"/>
              <a:buChar char="•"/>
            </a:pPr>
            <a:r>
              <a:rPr lang="en-US" sz="1400" dirty="0">
                <a:ea typeface="Calibri"/>
                <a:cs typeface="Calibri"/>
              </a:rPr>
              <a:t>Clammy or discolored skin, called cyanosis</a:t>
            </a:r>
          </a:p>
          <a:p>
            <a:r>
              <a:rPr lang="en-US" sz="1400" b="1" u="sng" dirty="0">
                <a:ea typeface="Calibri"/>
                <a:cs typeface="Calibri"/>
              </a:rPr>
              <a:t>TREATMENT</a:t>
            </a:r>
          </a:p>
          <a:p>
            <a:pPr marL="285750" indent="-285750">
              <a:buFont typeface="Arial,Sans-Serif"/>
              <a:buChar char="•"/>
            </a:pPr>
            <a:r>
              <a:rPr lang="en-US" sz="1400" dirty="0">
                <a:ea typeface="Calibri"/>
                <a:cs typeface="Calibri"/>
              </a:rPr>
              <a:t>Anti-coagulant therapy</a:t>
            </a:r>
          </a:p>
          <a:p>
            <a:pPr marL="285750" indent="-285750">
              <a:buFont typeface="Arial,Sans-Serif"/>
              <a:buChar char="•"/>
            </a:pPr>
            <a:r>
              <a:rPr lang="en-US" sz="1400" dirty="0">
                <a:ea typeface="Calibri"/>
                <a:cs typeface="Calibri"/>
              </a:rPr>
              <a:t>Thrombolytic therapy</a:t>
            </a:r>
          </a:p>
          <a:p>
            <a:pPr marL="285750" indent="-285750">
              <a:buFont typeface="Arial,Sans-Serif"/>
              <a:buChar char="•"/>
            </a:pPr>
            <a:r>
              <a:rPr lang="en-US" sz="1400" dirty="0">
                <a:ea typeface="Calibri"/>
                <a:cs typeface="Calibri"/>
              </a:rPr>
              <a:t>Surgery</a:t>
            </a:r>
          </a:p>
          <a:p>
            <a:endParaRPr lang="en-US" sz="1400" dirty="0">
              <a:solidFill>
                <a:srgbClr val="FF0000"/>
              </a:solidFill>
              <a:ea typeface="Calibri" panose="020F0502020204030204"/>
              <a:cs typeface="Calibri" panose="020F0502020204030204"/>
            </a:endParaRPr>
          </a:p>
          <a:p>
            <a:endParaRPr lang="en-US" sz="1400" dirty="0">
              <a:solidFill>
                <a:srgbClr val="FF0000"/>
              </a:solidFill>
              <a:ea typeface="Calibri" panose="020F0502020204030204"/>
              <a:cs typeface="Calibri" panose="020F0502020204030204"/>
            </a:endParaRPr>
          </a:p>
          <a:p>
            <a:endParaRPr lang="en-US" dirty="0">
              <a:solidFill>
                <a:srgbClr val="FF0000"/>
              </a:solidFill>
              <a:ea typeface="Calibri" panose="020F0502020204030204"/>
              <a:cs typeface="Calibri" panose="020F0502020204030204"/>
            </a:endParaRPr>
          </a:p>
          <a:p>
            <a:pPr marL="285750" indent="-285750">
              <a:buFont typeface="Arial,Sans-Serif"/>
              <a:buChar char="•"/>
            </a:pPr>
            <a:endParaRPr lang="en-US" dirty="0">
              <a:solidFill>
                <a:srgbClr val="FF0000"/>
              </a:solidFill>
              <a:ea typeface="Calibri" panose="020F0502020204030204"/>
              <a:cs typeface="Calibri" panose="020F0502020204030204"/>
            </a:endParaRPr>
          </a:p>
          <a:p>
            <a:pPr marL="285750" indent="-285750">
              <a:buFont typeface="Arial,Sans-Serif"/>
              <a:buChar char="•"/>
            </a:pPr>
            <a:endParaRPr lang="en-US" dirty="0">
              <a:solidFill>
                <a:srgbClr val="FF0000"/>
              </a:solidFill>
              <a:ea typeface="Calibri" panose="020F0502020204030204"/>
              <a:cs typeface="Calibri" panose="020F0502020204030204"/>
            </a:endParaRPr>
          </a:p>
          <a:p>
            <a:endParaRPr lang="en-US" dirty="0">
              <a:ea typeface="Calibri" panose="020F0502020204030204"/>
              <a:cs typeface="Calibri" panose="020F0502020204030204"/>
            </a:endParaRPr>
          </a:p>
        </p:txBody>
      </p:sp>
      <p:pic>
        <p:nvPicPr>
          <p:cNvPr id="8" name="Picture 5">
            <a:extLst>
              <a:ext uri="{FF2B5EF4-FFF2-40B4-BE49-F238E27FC236}">
                <a16:creationId xmlns:a16="http://schemas.microsoft.com/office/drawing/2014/main" id="{ED92F564-59CA-63DA-E7BC-0DE2AFE4E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7" t="1596" r="17194" b="8974"/>
          <a:stretch/>
        </p:blipFill>
        <p:spPr bwMode="auto">
          <a:xfrm>
            <a:off x="7526528" y="880188"/>
            <a:ext cx="4875159" cy="524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36E0BDFB-3DEB-04DC-DB27-74FF120F0891}"/>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2" name="TextBox 11">
            <a:extLst>
              <a:ext uri="{FF2B5EF4-FFF2-40B4-BE49-F238E27FC236}">
                <a16:creationId xmlns:a16="http://schemas.microsoft.com/office/drawing/2014/main" id="{E8CB6852-4BC2-EBC2-0C58-F23A1287C68B}"/>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428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783F2-F283-EC61-5FC7-B71EF54ED26A}"/>
            </a:ext>
          </a:extLst>
        </p:cNvPr>
        <p:cNvGrpSpPr/>
        <p:nvPr/>
      </p:nvGrpSpPr>
      <p:grpSpPr>
        <a:xfrm>
          <a:off x="0" y="0"/>
          <a:ext cx="0" cy="0"/>
          <a:chOff x="0" y="0"/>
          <a:chExt cx="0" cy="0"/>
        </a:xfrm>
      </p:grpSpPr>
      <p:pic>
        <p:nvPicPr>
          <p:cNvPr id="9" name="Content Placeholder 8" descr="A person with a tube attached to a person's stomach&#10;&#10;Description automatically generated">
            <a:extLst>
              <a:ext uri="{FF2B5EF4-FFF2-40B4-BE49-F238E27FC236}">
                <a16:creationId xmlns:a16="http://schemas.microsoft.com/office/drawing/2014/main" id="{01BDF09F-2316-9B93-EDB4-AFB20C58C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7829" y="1118230"/>
            <a:ext cx="4114800" cy="4872038"/>
          </a:xfrm>
        </p:spPr>
      </p:pic>
      <p:sp>
        <p:nvSpPr>
          <p:cNvPr id="4" name="Text Placeholder 3">
            <a:extLst>
              <a:ext uri="{FF2B5EF4-FFF2-40B4-BE49-F238E27FC236}">
                <a16:creationId xmlns:a16="http://schemas.microsoft.com/office/drawing/2014/main" id="{069CD18E-F604-D459-6698-D9D134C44CFB}"/>
              </a:ext>
            </a:extLst>
          </p:cNvPr>
          <p:cNvSpPr>
            <a:spLocks noGrp="1"/>
          </p:cNvSpPr>
          <p:nvPr>
            <p:ph type="body" sz="half" idx="2"/>
          </p:nvPr>
        </p:nvSpPr>
        <p:spPr>
          <a:xfrm>
            <a:off x="377113" y="1354302"/>
            <a:ext cx="6172200" cy="4872038"/>
          </a:xfrm>
        </p:spPr>
        <p:txBody>
          <a:bodyPr vert="horz" lIns="91440" tIns="45720" rIns="91440" bIns="45720" rtlCol="0" anchor="t">
            <a:normAutofit/>
          </a:bodyPr>
          <a:lstStyle/>
          <a:p>
            <a:r>
              <a:rPr lang="en-US" sz="3000" b="1" dirty="0"/>
              <a:t>HAEMOTHORAX</a:t>
            </a:r>
          </a:p>
          <a:p>
            <a:r>
              <a:rPr lang="en-US" dirty="0"/>
              <a:t>The accumulation of blood within the pleural space, the cavity between the lungs and the chest wall. It is a potential life- threatening condition</a:t>
            </a:r>
          </a:p>
          <a:p>
            <a:r>
              <a:rPr lang="en-US" b="1" u="sng" dirty="0"/>
              <a:t>SIGNS AND SYMPTOMS</a:t>
            </a:r>
          </a:p>
          <a:p>
            <a:pPr marL="285750" indent="-285750">
              <a:buFont typeface="Arial" panose="020B0604020202020204" pitchFamily="34" charset="0"/>
              <a:buChar char="•"/>
            </a:pPr>
            <a:r>
              <a:rPr lang="en-US" dirty="0"/>
              <a:t>Chest pain, often sharp and stabbing</a:t>
            </a:r>
          </a:p>
          <a:p>
            <a:pPr marL="285750" indent="-285750">
              <a:buFont typeface="Arial" panose="020B0604020202020204" pitchFamily="34" charset="0"/>
              <a:buChar char="•"/>
            </a:pPr>
            <a:r>
              <a:rPr lang="en-US" dirty="0"/>
              <a:t>SOB</a:t>
            </a:r>
          </a:p>
          <a:p>
            <a:pPr marL="285750" indent="-285750">
              <a:buFont typeface="Arial" panose="020B0604020202020204" pitchFamily="34" charset="0"/>
              <a:buChar char="•"/>
            </a:pPr>
            <a:r>
              <a:rPr lang="en-US" dirty="0"/>
              <a:t>Cough</a:t>
            </a:r>
          </a:p>
          <a:p>
            <a:pPr marL="285750" indent="-285750">
              <a:buFont typeface="Arial" panose="020B0604020202020204" pitchFamily="34" charset="0"/>
              <a:buChar char="•"/>
            </a:pPr>
            <a:r>
              <a:rPr lang="en-US" dirty="0"/>
              <a:t>Compromises circulation and reduces ventilation</a:t>
            </a:r>
          </a:p>
          <a:p>
            <a:r>
              <a:rPr lang="en-US" b="1" u="sng" dirty="0"/>
              <a:t>TREATMENT</a:t>
            </a:r>
          </a:p>
          <a:p>
            <a:pPr marL="285750" indent="-285750">
              <a:buFont typeface="Arial" panose="020B0604020202020204" pitchFamily="34" charset="0"/>
              <a:buChar char="•"/>
            </a:pPr>
            <a:r>
              <a:rPr lang="en-US" dirty="0"/>
              <a:t>Analgesia NSAID’s(Non-steroidal Anti-Inflammatory Drugs (not narcotics))</a:t>
            </a:r>
          </a:p>
          <a:p>
            <a:pPr marL="285750" indent="-285750">
              <a:buFont typeface="Arial" panose="020B0604020202020204" pitchFamily="34" charset="0"/>
              <a:buChar char="•"/>
            </a:pPr>
            <a:r>
              <a:rPr lang="en-US" dirty="0"/>
              <a:t>Oxygen</a:t>
            </a:r>
          </a:p>
          <a:p>
            <a:pPr marL="285750" indent="-285750">
              <a:buFont typeface="Arial" panose="020B0604020202020204" pitchFamily="34" charset="0"/>
              <a:buChar char="•"/>
            </a:pPr>
            <a:r>
              <a:rPr lang="en-US" dirty="0"/>
              <a:t>Thoracostomy</a:t>
            </a:r>
          </a:p>
          <a:p>
            <a:endParaRPr lang="en-US" dirty="0"/>
          </a:p>
        </p:txBody>
      </p:sp>
      <p:sp>
        <p:nvSpPr>
          <p:cNvPr id="10" name="Rectangle 9">
            <a:extLst>
              <a:ext uri="{FF2B5EF4-FFF2-40B4-BE49-F238E27FC236}">
                <a16:creationId xmlns:a16="http://schemas.microsoft.com/office/drawing/2014/main" id="{5B9A6A21-2B4E-A259-A1A1-06F1A2E4F465}"/>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829DA0E0-41CE-B903-D26D-DE858384B1E9}"/>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48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FED17-26E8-4BD0-EF08-C7BDA0BE96DE}"/>
            </a:ext>
          </a:extLst>
        </p:cNvPr>
        <p:cNvGrpSpPr/>
        <p:nvPr/>
      </p:nvGrpSpPr>
      <p:grpSpPr>
        <a:xfrm>
          <a:off x="0" y="0"/>
          <a:ext cx="0" cy="0"/>
          <a:chOff x="0" y="0"/>
          <a:chExt cx="0" cy="0"/>
        </a:xfrm>
      </p:grpSpPr>
      <p:pic>
        <p:nvPicPr>
          <p:cNvPr id="9" name="Content Placeholder 8" descr="A close-up of a person's stomach&#10;&#10;Description automatically generated">
            <a:extLst>
              <a:ext uri="{FF2B5EF4-FFF2-40B4-BE49-F238E27FC236}">
                <a16:creationId xmlns:a16="http://schemas.microsoft.com/office/drawing/2014/main" id="{7FE16332-FB83-A46B-958A-6A6D3EB894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40588" y="989012"/>
            <a:ext cx="4114800" cy="4879976"/>
          </a:xfrm>
        </p:spPr>
      </p:pic>
      <p:sp>
        <p:nvSpPr>
          <p:cNvPr id="4" name="Text Placeholder 3">
            <a:extLst>
              <a:ext uri="{FF2B5EF4-FFF2-40B4-BE49-F238E27FC236}">
                <a16:creationId xmlns:a16="http://schemas.microsoft.com/office/drawing/2014/main" id="{D89D1A9C-058F-C3DB-F49F-BD58E35B8F6C}"/>
              </a:ext>
            </a:extLst>
          </p:cNvPr>
          <p:cNvSpPr>
            <a:spLocks noGrp="1"/>
          </p:cNvSpPr>
          <p:nvPr>
            <p:ph type="body" sz="half" idx="2"/>
          </p:nvPr>
        </p:nvSpPr>
        <p:spPr>
          <a:xfrm>
            <a:off x="450685" y="1356874"/>
            <a:ext cx="6172200" cy="4879976"/>
          </a:xfrm>
        </p:spPr>
        <p:txBody>
          <a:bodyPr vert="horz" lIns="91440" tIns="45720" rIns="91440" bIns="45720" rtlCol="0" anchor="t">
            <a:normAutofit/>
          </a:bodyPr>
          <a:lstStyle/>
          <a:p>
            <a:r>
              <a:rPr lang="en-US" sz="3000" b="1" dirty="0"/>
              <a:t>RIB FRACTURES</a:t>
            </a:r>
          </a:p>
          <a:p>
            <a:pPr marL="285750" indent="-285750">
              <a:buFont typeface="Arial" panose="020B0604020202020204" pitchFamily="34" charset="0"/>
              <a:buChar char="•"/>
            </a:pPr>
            <a:r>
              <a:rPr lang="en-US" dirty="0"/>
              <a:t>1</a:t>
            </a:r>
            <a:r>
              <a:rPr lang="en-US" baseline="30000" dirty="0"/>
              <a:t>st</a:t>
            </a:r>
            <a:r>
              <a:rPr lang="en-US" dirty="0"/>
              <a:t> rib is rare to break as it is protected by the clavicle. If it is broken it can cause serious damage to the brachial plexus ( a group of nerves that run from the neck to the axilla) and can impair function and movement.</a:t>
            </a:r>
            <a:endParaRPr lang="en-US" dirty="0">
              <a:ea typeface="Calibri"/>
              <a:cs typeface="Calibri"/>
            </a:endParaRPr>
          </a:p>
          <a:p>
            <a:pPr marL="285750" indent="-285750">
              <a:buFont typeface="Arial" panose="020B0604020202020204" pitchFamily="34" charset="0"/>
              <a:buChar char="•"/>
            </a:pPr>
            <a:r>
              <a:rPr lang="en-US" dirty="0"/>
              <a:t>1</a:t>
            </a:r>
            <a:r>
              <a:rPr lang="en-US" baseline="30000" dirty="0"/>
              <a:t>st</a:t>
            </a:r>
            <a:r>
              <a:rPr lang="en-US" dirty="0"/>
              <a:t> and 2</a:t>
            </a:r>
            <a:r>
              <a:rPr lang="en-US" baseline="30000" dirty="0"/>
              <a:t>nd</a:t>
            </a:r>
            <a:r>
              <a:rPr lang="en-US" dirty="0"/>
              <a:t> ribs associated with head and facial trauma.</a:t>
            </a:r>
            <a:endParaRPr lang="en-US" dirty="0">
              <a:ea typeface="Calibri"/>
              <a:cs typeface="Calibri"/>
            </a:endParaRPr>
          </a:p>
          <a:p>
            <a:pPr marL="285750" indent="-285750">
              <a:buFont typeface="Arial" panose="020B0604020202020204" pitchFamily="34" charset="0"/>
              <a:buChar char="•"/>
            </a:pPr>
            <a:r>
              <a:rPr lang="en-US" dirty="0"/>
              <a:t>Middle ribs are most commonly fractured from direct blows or indirect crush injuries</a:t>
            </a:r>
            <a:endParaRPr lang="en-US" dirty="0">
              <a:ea typeface="Calibri"/>
              <a:cs typeface="Calibri"/>
            </a:endParaRPr>
          </a:p>
          <a:p>
            <a:pPr marL="285750" indent="-285750">
              <a:buFont typeface="Arial" panose="020B0604020202020204" pitchFamily="34" charset="0"/>
              <a:buChar char="•"/>
            </a:pPr>
            <a:r>
              <a:rPr lang="en-US" dirty="0"/>
              <a:t>Most commonly fractured are the 7</a:t>
            </a:r>
            <a:r>
              <a:rPr lang="en-US" baseline="30000" dirty="0"/>
              <a:t>th – </a:t>
            </a:r>
            <a:r>
              <a:rPr lang="en-US" dirty="0"/>
              <a:t>10</a:t>
            </a:r>
            <a:r>
              <a:rPr lang="en-US" baseline="30000" dirty="0"/>
              <a:t>th</a:t>
            </a:r>
            <a:r>
              <a:rPr lang="en-US" dirty="0"/>
              <a:t> rib</a:t>
            </a:r>
            <a:endParaRPr lang="en-US" dirty="0">
              <a:ea typeface="Calibri"/>
              <a:cs typeface="Calibri"/>
            </a:endParaRPr>
          </a:p>
          <a:p>
            <a:pPr marL="285750" indent="-285750">
              <a:buFont typeface="Arial" panose="020B0604020202020204" pitchFamily="34" charset="0"/>
              <a:buChar char="•"/>
            </a:pPr>
            <a:r>
              <a:rPr lang="en-US" dirty="0"/>
              <a:t>Fractured ribs are really painful because ribs have to allow for breathing and even a small crack can inflame the tendons and cripple an arm.</a:t>
            </a:r>
            <a:endParaRPr lang="en-US" dirty="0">
              <a:ea typeface="Calibri"/>
              <a:cs typeface="Calibri"/>
            </a:endParaRPr>
          </a:p>
          <a:p>
            <a:pPr marL="285750" indent="-285750">
              <a:buFont typeface="Arial" panose="020B0604020202020204" pitchFamily="34" charset="0"/>
              <a:buChar char="•"/>
            </a:pPr>
            <a:endParaRPr lang="en-US" baseline="30000" dirty="0"/>
          </a:p>
          <a:p>
            <a:endParaRPr lang="en-US" dirty="0"/>
          </a:p>
        </p:txBody>
      </p:sp>
      <p:sp>
        <p:nvSpPr>
          <p:cNvPr id="10" name="Rectangle 9">
            <a:extLst>
              <a:ext uri="{FF2B5EF4-FFF2-40B4-BE49-F238E27FC236}">
                <a16:creationId xmlns:a16="http://schemas.microsoft.com/office/drawing/2014/main" id="{5F0AC399-4E23-3AE2-780E-2F53773A54DD}"/>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3E8AF9CB-78EC-641A-6189-7E3976C1C0CF}"/>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941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AA2A-D253-03A1-2597-5EFFF9B0F47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84390ED-3EB3-1685-BDE5-77A97E4AEEFB}"/>
              </a:ext>
            </a:extLst>
          </p:cNvPr>
          <p:cNvSpPr>
            <a:spLocks noGrp="1"/>
          </p:cNvSpPr>
          <p:nvPr>
            <p:ph type="body" sz="half" idx="2"/>
          </p:nvPr>
        </p:nvSpPr>
        <p:spPr>
          <a:xfrm>
            <a:off x="387624" y="1498674"/>
            <a:ext cx="6172200" cy="4872038"/>
          </a:xfrm>
        </p:spPr>
        <p:txBody>
          <a:bodyPr/>
          <a:lstStyle/>
          <a:p>
            <a:r>
              <a:rPr lang="en-US" sz="1800" b="1" dirty="0"/>
              <a:t>The skin has two main layers</a:t>
            </a:r>
          </a:p>
          <a:p>
            <a:endParaRPr lang="en-US" dirty="0"/>
          </a:p>
          <a:p>
            <a:r>
              <a:rPr lang="en-US" sz="2000" b="1" dirty="0"/>
              <a:t>EPIDERMIS</a:t>
            </a:r>
          </a:p>
          <a:p>
            <a:pPr marL="285750" indent="-285750">
              <a:buFont typeface="Arial" panose="020B0604020202020204" pitchFamily="34" charset="0"/>
              <a:buChar char="•"/>
            </a:pPr>
            <a:r>
              <a:rPr lang="en-US" dirty="0"/>
              <a:t>The outer layer made up of several layers</a:t>
            </a:r>
          </a:p>
          <a:p>
            <a:pPr marL="285750" indent="-285750">
              <a:buFont typeface="Arial" panose="020B0604020202020204" pitchFamily="34" charset="0"/>
              <a:buChar char="•"/>
            </a:pPr>
            <a:endParaRPr lang="en-US" dirty="0"/>
          </a:p>
          <a:p>
            <a:r>
              <a:rPr lang="en-US" sz="2000" b="1" dirty="0"/>
              <a:t>DERMIS</a:t>
            </a:r>
          </a:p>
          <a:p>
            <a:pPr marL="285750" indent="-285750">
              <a:buFont typeface="Arial" panose="020B0604020202020204" pitchFamily="34" charset="0"/>
              <a:buChar char="•"/>
            </a:pPr>
            <a:r>
              <a:rPr lang="en-US" dirty="0"/>
              <a:t>Thick layer containing vessels, haor roots….</a:t>
            </a:r>
          </a:p>
          <a:p>
            <a:pPr marL="285750" indent="-285750">
              <a:buFont typeface="Arial" panose="020B0604020202020204" pitchFamily="34" charset="0"/>
              <a:buChar char="•"/>
            </a:pPr>
            <a:endParaRPr lang="en-US" dirty="0"/>
          </a:p>
          <a:p>
            <a:r>
              <a:rPr lang="en-US" dirty="0"/>
              <a:t>Between the dermis and underlying organs is a subcutaneous layer</a:t>
            </a:r>
          </a:p>
        </p:txBody>
      </p:sp>
      <p:pic>
        <p:nvPicPr>
          <p:cNvPr id="8" name="Picture 7">
            <a:extLst>
              <a:ext uri="{FF2B5EF4-FFF2-40B4-BE49-F238E27FC236}">
                <a16:creationId xmlns:a16="http://schemas.microsoft.com/office/drawing/2014/main" id="{FCA58C75-DD9E-AC55-D254-F0D6DB0CF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87" b="13247"/>
          <a:stretch/>
        </p:blipFill>
        <p:spPr bwMode="auto">
          <a:xfrm>
            <a:off x="7758324" y="1118230"/>
            <a:ext cx="4139777"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a:extLst>
              <a:ext uri="{FF2B5EF4-FFF2-40B4-BE49-F238E27FC236}">
                <a16:creationId xmlns:a16="http://schemas.microsoft.com/office/drawing/2014/main" id="{2180C4AC-CCC4-2806-34AE-B49C6C8B807D}"/>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2" name="TextBox 11">
            <a:extLst>
              <a:ext uri="{FF2B5EF4-FFF2-40B4-BE49-F238E27FC236}">
                <a16:creationId xmlns:a16="http://schemas.microsoft.com/office/drawing/2014/main" id="{4B8711E3-07E7-FF23-0025-13F6379C44C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975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5C3B-AD46-2C08-5272-0A1338B5BF75}"/>
            </a:ext>
          </a:extLst>
        </p:cNvPr>
        <p:cNvGrpSpPr/>
        <p:nvPr/>
      </p:nvGrpSpPr>
      <p:grpSpPr>
        <a:xfrm>
          <a:off x="0" y="0"/>
          <a:ext cx="0" cy="0"/>
          <a:chOff x="0" y="0"/>
          <a:chExt cx="0" cy="0"/>
        </a:xfrm>
      </p:grpSpPr>
      <p:pic>
        <p:nvPicPr>
          <p:cNvPr id="10" name="Content Placeholder 9" descr="A close-up of a person's arm&#10;&#10;Description automatically generated">
            <a:extLst>
              <a:ext uri="{FF2B5EF4-FFF2-40B4-BE49-F238E27FC236}">
                <a16:creationId xmlns:a16="http://schemas.microsoft.com/office/drawing/2014/main" id="{5FF5FE61-BCD2-D68F-4C95-8E9AA24D22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0588" y="1118230"/>
            <a:ext cx="4111624" cy="4872038"/>
          </a:xfrm>
        </p:spPr>
      </p:pic>
      <p:sp>
        <p:nvSpPr>
          <p:cNvPr id="4" name="Text Placeholder 3">
            <a:extLst>
              <a:ext uri="{FF2B5EF4-FFF2-40B4-BE49-F238E27FC236}">
                <a16:creationId xmlns:a16="http://schemas.microsoft.com/office/drawing/2014/main" id="{F9E14240-A477-8320-40E7-0944252B5F55}"/>
              </a:ext>
            </a:extLst>
          </p:cNvPr>
          <p:cNvSpPr>
            <a:spLocks noGrp="1"/>
          </p:cNvSpPr>
          <p:nvPr>
            <p:ph type="body" sz="half" idx="2"/>
          </p:nvPr>
        </p:nvSpPr>
        <p:spPr>
          <a:xfrm>
            <a:off x="228600" y="1498674"/>
            <a:ext cx="6172200" cy="4872038"/>
          </a:xfrm>
        </p:spPr>
        <p:txBody>
          <a:bodyPr/>
          <a:lstStyle/>
          <a:p>
            <a:r>
              <a:rPr lang="en-US" sz="2000" b="1" dirty="0"/>
              <a:t>TYPES OF BURNS</a:t>
            </a:r>
          </a:p>
          <a:p>
            <a:r>
              <a:rPr lang="en-US" b="1" u="sng" dirty="0"/>
              <a:t>Superficial</a:t>
            </a:r>
          </a:p>
          <a:p>
            <a:pPr marL="285750" indent="-285750">
              <a:buFont typeface="Arial" panose="020B0604020202020204" pitchFamily="34" charset="0"/>
              <a:buChar char="•"/>
            </a:pPr>
            <a:r>
              <a:rPr lang="en-US" dirty="0"/>
              <a:t>involves epidermis- redness and pain (</a:t>
            </a:r>
            <a:r>
              <a:rPr lang="en-US" dirty="0" err="1"/>
              <a:t>e.g</a:t>
            </a:r>
            <a:r>
              <a:rPr lang="en-US" dirty="0"/>
              <a:t>, sun burn)</a:t>
            </a:r>
          </a:p>
          <a:p>
            <a:endParaRPr lang="en-US" dirty="0"/>
          </a:p>
          <a:p>
            <a:r>
              <a:rPr lang="en-US" b="1" u="sng" dirty="0"/>
              <a:t>Partial thickness </a:t>
            </a:r>
          </a:p>
          <a:p>
            <a:pPr marL="285750" indent="-285750">
              <a:buFont typeface="Arial" panose="020B0604020202020204" pitchFamily="34" charset="0"/>
              <a:buChar char="•"/>
            </a:pPr>
            <a:r>
              <a:rPr lang="en-US" dirty="0"/>
              <a:t>Involves epidermis and part of the dermis-severe pain, redness, blistering of burn, weeping from burn.</a:t>
            </a:r>
          </a:p>
          <a:p>
            <a:pPr marL="285750" indent="-285750">
              <a:buFont typeface="Arial" panose="020B0604020202020204" pitchFamily="34" charset="0"/>
              <a:buChar char="•"/>
            </a:pPr>
            <a:endParaRPr lang="en-US" dirty="0"/>
          </a:p>
          <a:p>
            <a:r>
              <a:rPr lang="en-US" b="1" u="sng" dirty="0"/>
              <a:t>Full thickness</a:t>
            </a:r>
          </a:p>
          <a:p>
            <a:pPr marL="285750" indent="-285750">
              <a:buFont typeface="Arial" panose="020B0604020202020204" pitchFamily="34" charset="0"/>
              <a:buChar char="•"/>
            </a:pPr>
            <a:r>
              <a:rPr lang="en-US" dirty="0"/>
              <a:t>Epidermis and dermis layers damaged and subcutaneous may also be damaged- painless, white or charred, cracked and dry.</a:t>
            </a:r>
          </a:p>
        </p:txBody>
      </p:sp>
      <p:sp>
        <p:nvSpPr>
          <p:cNvPr id="9" name="Rectangle 8">
            <a:extLst>
              <a:ext uri="{FF2B5EF4-FFF2-40B4-BE49-F238E27FC236}">
                <a16:creationId xmlns:a16="http://schemas.microsoft.com/office/drawing/2014/main" id="{9A6D304C-C59A-7462-BFB3-58DA1D5C2980}"/>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50F5E324-1513-45FC-326E-80A08B6B00A9}"/>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29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03D72-0375-7550-64F1-9F2D98F56D92}"/>
            </a:ext>
          </a:extLst>
        </p:cNvPr>
        <p:cNvGrpSpPr/>
        <p:nvPr/>
      </p:nvGrpSpPr>
      <p:grpSpPr>
        <a:xfrm>
          <a:off x="0" y="0"/>
          <a:ext cx="0" cy="0"/>
          <a:chOff x="0" y="0"/>
          <a:chExt cx="0" cy="0"/>
        </a:xfrm>
      </p:grpSpPr>
      <p:pic>
        <p:nvPicPr>
          <p:cNvPr id="9" name="Content Placeholder 8" descr="A person's arm with a bruise&#10;&#10;Description automatically generated">
            <a:extLst>
              <a:ext uri="{FF2B5EF4-FFF2-40B4-BE49-F238E27FC236}">
                <a16:creationId xmlns:a16="http://schemas.microsoft.com/office/drawing/2014/main" id="{AFF93E50-310E-90B8-9C64-D604C50BEE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0588" y="1172369"/>
            <a:ext cx="4114800" cy="4505325"/>
          </a:xfrm>
        </p:spPr>
      </p:pic>
      <p:sp>
        <p:nvSpPr>
          <p:cNvPr id="4" name="Text Placeholder 3">
            <a:extLst>
              <a:ext uri="{FF2B5EF4-FFF2-40B4-BE49-F238E27FC236}">
                <a16:creationId xmlns:a16="http://schemas.microsoft.com/office/drawing/2014/main" id="{55325641-EB37-3EFF-07B2-B0F6681E332F}"/>
              </a:ext>
            </a:extLst>
          </p:cNvPr>
          <p:cNvSpPr>
            <a:spLocks noGrp="1"/>
          </p:cNvSpPr>
          <p:nvPr>
            <p:ph type="body" sz="half" idx="2"/>
          </p:nvPr>
        </p:nvSpPr>
        <p:spPr>
          <a:xfrm>
            <a:off x="114299" y="1172368"/>
            <a:ext cx="7001203" cy="5436385"/>
          </a:xfrm>
        </p:spPr>
        <p:txBody>
          <a:bodyPr vert="horz" lIns="91440" tIns="45720" rIns="91440" bIns="45720" rtlCol="0" anchor="t">
            <a:normAutofit/>
          </a:bodyPr>
          <a:lstStyle/>
          <a:p>
            <a:r>
              <a:rPr lang="en-US" sz="2000" b="1" dirty="0"/>
              <a:t>TYPES OF BURNS (cont.)</a:t>
            </a:r>
          </a:p>
          <a:p>
            <a:endParaRPr lang="en-US" sz="2000" b="1" dirty="0"/>
          </a:p>
          <a:p>
            <a:r>
              <a:rPr lang="en-US" sz="2000" b="1" u="sng" dirty="0"/>
              <a:t>RADIATION BURNS</a:t>
            </a:r>
            <a:endParaRPr lang="en-US" sz="2000" b="1" u="sng" dirty="0">
              <a:ea typeface="Calibri"/>
              <a:cs typeface="Calibri"/>
            </a:endParaRPr>
          </a:p>
          <a:p>
            <a:pPr marL="285750" indent="-285750">
              <a:buFont typeface="Arial" panose="020B0604020202020204" pitchFamily="34" charset="0"/>
              <a:buChar char="•"/>
            </a:pPr>
            <a:r>
              <a:rPr lang="en-US" dirty="0"/>
              <a:t>Sunburn and flash burns where patient or clothing did not catch fire</a:t>
            </a:r>
            <a:endParaRPr lang="en-US" dirty="0">
              <a:ea typeface="Calibri"/>
              <a:cs typeface="Calibri"/>
            </a:endParaRPr>
          </a:p>
          <a:p>
            <a:pPr marL="285750" indent="-285750">
              <a:buFont typeface="Arial" panose="020B0604020202020204" pitchFamily="34" charset="0"/>
              <a:buChar char="•"/>
            </a:pPr>
            <a:r>
              <a:rPr lang="en-US" dirty="0"/>
              <a:t>Treatment- remove patient from exposure and cool with cold water for 10 minutes</a:t>
            </a:r>
            <a:endParaRPr lang="en-US" dirty="0">
              <a:ea typeface="Calibri"/>
              <a:cs typeface="Calibri"/>
            </a:endParaRPr>
          </a:p>
          <a:p>
            <a:pPr marL="285750" indent="-285750">
              <a:buFont typeface="Arial" panose="020B0604020202020204" pitchFamily="34" charset="0"/>
              <a:buChar char="•"/>
            </a:pPr>
            <a:r>
              <a:rPr lang="en-US" dirty="0"/>
              <a:t>Give patient frequent sips of water</a:t>
            </a:r>
            <a:endParaRPr lang="en-US" dirty="0">
              <a:ea typeface="Calibri"/>
              <a:cs typeface="Calibri"/>
            </a:endParaRPr>
          </a:p>
          <a:p>
            <a:pPr marL="285750" indent="-285750">
              <a:buFont typeface="Arial" panose="020B0604020202020204" pitchFamily="34" charset="0"/>
              <a:buChar char="•"/>
            </a:pPr>
            <a:r>
              <a:rPr lang="en-US" dirty="0"/>
              <a:t>If mild, use after sun/ calamine lotion.</a:t>
            </a:r>
            <a:endParaRPr lang="en-US" dirty="0">
              <a:ea typeface="Calibri"/>
              <a:cs typeface="Calibri"/>
            </a:endParaRPr>
          </a:p>
          <a:p>
            <a:r>
              <a:rPr lang="en-US" sz="2000" b="1" u="sng" dirty="0"/>
              <a:t>CHEMICAL BURNS</a:t>
            </a:r>
            <a:endParaRPr lang="en-US" sz="2000" b="1" u="sng" dirty="0">
              <a:ea typeface="Calibri"/>
              <a:cs typeface="Calibri"/>
            </a:endParaRPr>
          </a:p>
          <a:p>
            <a:pPr marL="285750" indent="-285750">
              <a:buFont typeface="Arial" panose="020B0604020202020204" pitchFamily="34" charset="0"/>
              <a:buChar char="•"/>
            </a:pPr>
            <a:r>
              <a:rPr lang="en-US" dirty="0"/>
              <a:t>Acids/alkalis/petrol- severity depends on concentration of agent, time of contact and quantity. Irrigate with water. Get product info from MSDS</a:t>
            </a:r>
            <a:endParaRPr lang="en-US" dirty="0">
              <a:ea typeface="Calibri"/>
              <a:cs typeface="Calibri"/>
            </a:endParaRPr>
          </a:p>
          <a:p>
            <a:pPr marL="285750" indent="-285750">
              <a:buFont typeface="Arial" panose="020B0604020202020204" pitchFamily="34" charset="0"/>
              <a:buChar char="•"/>
            </a:pPr>
            <a:r>
              <a:rPr lang="en-US" dirty="0"/>
              <a:t>Hydrofluoric acid- strongest inorganic acid used for industrial purposes. Deeply penetrating </a:t>
            </a:r>
            <a:r>
              <a:rPr lang="en-US" dirty="0" err="1"/>
              <a:t>i.e</a:t>
            </a:r>
            <a:r>
              <a:rPr lang="en-US" dirty="0"/>
              <a:t>, delayed injury. Decontaminate and neutralize with calcium gluconate</a:t>
            </a:r>
            <a:endParaRPr lang="en-US" dirty="0">
              <a:ea typeface="Calibri"/>
              <a:cs typeface="Calibri"/>
            </a:endParaRPr>
          </a:p>
          <a:p>
            <a:pPr marL="285750" indent="-285750">
              <a:buFont typeface="Arial" panose="020B0604020202020204" pitchFamily="34" charset="0"/>
              <a:buChar char="•"/>
            </a:pPr>
            <a:r>
              <a:rPr lang="en-US" dirty="0"/>
              <a:t>Cement burns- alkaline burns, non painful initially, irrigate and seek medical advice</a:t>
            </a:r>
            <a:endParaRPr lang="en-US" dirty="0">
              <a:ea typeface="Calibri"/>
              <a:cs typeface="Calibri"/>
            </a:endParaRPr>
          </a:p>
        </p:txBody>
      </p:sp>
      <p:sp>
        <p:nvSpPr>
          <p:cNvPr id="10" name="Rectangle 9">
            <a:extLst>
              <a:ext uri="{FF2B5EF4-FFF2-40B4-BE49-F238E27FC236}">
                <a16:creationId xmlns:a16="http://schemas.microsoft.com/office/drawing/2014/main" id="{0029489A-0B59-87E9-215D-4DDE75CC967D}"/>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F77575FE-420F-7BB0-6864-DC951E8DDA0F}"/>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41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58BEC-0D81-436F-A18B-AEDAE364BF6A}"/>
            </a:ext>
          </a:extLst>
        </p:cNvPr>
        <p:cNvGrpSpPr/>
        <p:nvPr/>
      </p:nvGrpSpPr>
      <p:grpSpPr>
        <a:xfrm>
          <a:off x="0" y="0"/>
          <a:ext cx="0" cy="0"/>
          <a:chOff x="0" y="0"/>
          <a:chExt cx="0" cy="0"/>
        </a:xfrm>
      </p:grpSpPr>
      <p:pic>
        <p:nvPicPr>
          <p:cNvPr id="9" name="Content Placeholder 8" descr="A person with gloves pouring a liquid onto a person's arm&#10;&#10;Description automatically generated">
            <a:extLst>
              <a:ext uri="{FF2B5EF4-FFF2-40B4-BE49-F238E27FC236}">
                <a16:creationId xmlns:a16="http://schemas.microsoft.com/office/drawing/2014/main" id="{C60CFC79-D153-173D-2396-769BE14A55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0237" y="989012"/>
            <a:ext cx="4371975" cy="4872038"/>
          </a:xfrm>
        </p:spPr>
      </p:pic>
      <p:sp>
        <p:nvSpPr>
          <p:cNvPr id="4" name="Text Placeholder 3">
            <a:extLst>
              <a:ext uri="{FF2B5EF4-FFF2-40B4-BE49-F238E27FC236}">
                <a16:creationId xmlns:a16="http://schemas.microsoft.com/office/drawing/2014/main" id="{7C6AB9E6-EE2A-EAF7-1ED1-2096E8AE7DAE}"/>
              </a:ext>
            </a:extLst>
          </p:cNvPr>
          <p:cNvSpPr>
            <a:spLocks noGrp="1"/>
          </p:cNvSpPr>
          <p:nvPr>
            <p:ph type="body" sz="half" idx="2"/>
          </p:nvPr>
        </p:nvSpPr>
        <p:spPr>
          <a:xfrm>
            <a:off x="0" y="1198180"/>
            <a:ext cx="6576219" cy="5070202"/>
          </a:xfrm>
        </p:spPr>
        <p:txBody>
          <a:bodyPr>
            <a:normAutofit lnSpcReduction="10000"/>
          </a:bodyPr>
          <a:lstStyle/>
          <a:p>
            <a:r>
              <a:rPr lang="en-US" sz="2000" b="1" dirty="0"/>
              <a:t>TYPES OF BURNS (cont.)</a:t>
            </a:r>
          </a:p>
          <a:p>
            <a:endParaRPr lang="en-US" sz="2000" b="1" dirty="0"/>
          </a:p>
          <a:p>
            <a:r>
              <a:rPr lang="en-US" sz="2000" b="1" u="sng" dirty="0"/>
              <a:t>ELECTRICAL BURNS</a:t>
            </a:r>
          </a:p>
          <a:p>
            <a:r>
              <a:rPr lang="en-US" dirty="0"/>
              <a:t>Electrical burns occur when electrical current passes through the body, causing tissue damage. They can affect the skin and deeper tissues, including muscles, nerves, and internal organs. The severity of these burns depends on the type, duration and intensity of electrical exposure.</a:t>
            </a:r>
          </a:p>
          <a:p>
            <a:pPr marL="285750" indent="-285750">
              <a:buFont typeface="Arial" panose="020B0604020202020204" pitchFamily="34" charset="0"/>
              <a:buChar char="•"/>
            </a:pPr>
            <a:r>
              <a:rPr lang="en-US" dirty="0"/>
              <a:t>Low-voltage burns(&lt;1000volts)-Typically localized to the point of contact. May cause superficial or partial-thickness burns</a:t>
            </a:r>
          </a:p>
          <a:p>
            <a:pPr marL="285750" indent="-285750">
              <a:buFont typeface="Arial" panose="020B0604020202020204" pitchFamily="34" charset="0"/>
              <a:buChar char="•"/>
            </a:pPr>
            <a:r>
              <a:rPr lang="en-US" dirty="0"/>
              <a:t>High-Voltage Burns(&gt;1000volts)- Often result in deep tissue damage and can involve significant internal injuries.</a:t>
            </a:r>
          </a:p>
          <a:p>
            <a:pPr marL="285750" indent="-285750">
              <a:buFont typeface="Arial" panose="020B0604020202020204" pitchFamily="34" charset="0"/>
              <a:buChar char="•"/>
            </a:pPr>
            <a:r>
              <a:rPr lang="en-US" dirty="0"/>
              <a:t>Flash Burns- Caused by an electrical arc; these do not involve direct contact with electricity but can lead to thermal burns.</a:t>
            </a:r>
          </a:p>
          <a:p>
            <a:pPr marL="285750" indent="-285750">
              <a:buFont typeface="Arial" panose="020B0604020202020204" pitchFamily="34" charset="0"/>
              <a:buChar char="•"/>
            </a:pPr>
            <a:r>
              <a:rPr lang="en-US" dirty="0"/>
              <a:t>True Electrical Burns- Occur when the body becomes part of the electrical circuit, with entry and exit wounds</a:t>
            </a:r>
          </a:p>
          <a:p>
            <a:pPr marL="285750" indent="-285750">
              <a:buFont typeface="Arial" panose="020B0604020202020204" pitchFamily="34" charset="0"/>
              <a:buChar char="•"/>
            </a:pPr>
            <a:r>
              <a:rPr lang="en-US" dirty="0"/>
              <a:t>Lightning Injuries- results from high-voltage discharge in a short duration; they may cause superficial burns, neurological effects, or cardiac arrest.</a:t>
            </a:r>
          </a:p>
        </p:txBody>
      </p:sp>
      <p:sp>
        <p:nvSpPr>
          <p:cNvPr id="10" name="Rectangle 9">
            <a:extLst>
              <a:ext uri="{FF2B5EF4-FFF2-40B4-BE49-F238E27FC236}">
                <a16:creationId xmlns:a16="http://schemas.microsoft.com/office/drawing/2014/main" id="{0C94E1BC-1EAC-7292-515C-3532B70EA23B}"/>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3FBB1A2A-4B95-73AC-137D-A77878837ADE}"/>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1.8 Accident Management </a:t>
            </a:r>
            <a:r>
              <a:rPr lang="en-US" sz="3500" b="1" dirty="0">
                <a:solidFill>
                  <a:schemeClr val="bg1">
                    <a:lumMod val="50000"/>
                  </a:schemeClr>
                </a:solidFill>
                <a:latin typeface="Arial" panose="020B0604020202020204" pitchFamily="34" charset="0"/>
                <a:cs typeface="Arial" panose="020B0604020202020204" pitchFamily="34" charset="0"/>
              </a:rPr>
              <a:t>(Burns)</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46183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819B24E5A6946B6D56E70769FC617" ma:contentTypeVersion="3" ma:contentTypeDescription="Create a new document." ma:contentTypeScope="" ma:versionID="d51a80ceb8ba3a0ff31718c60f675fb8">
  <xsd:schema xmlns:xsd="http://www.w3.org/2001/XMLSchema" xmlns:xs="http://www.w3.org/2001/XMLSchema" xmlns:p="http://schemas.microsoft.com/office/2006/metadata/properties" xmlns:ns2="aa6a89ce-8e69-4a1f-a1bb-1c3963bae027" targetNamespace="http://schemas.microsoft.com/office/2006/metadata/properties" ma:root="true" ma:fieldsID="f797d2bd0bd4aa9a108ef284b2a712b6" ns2:_="">
    <xsd:import namespace="aa6a89ce-8e69-4a1f-a1bb-1c3963bae02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6a89ce-8e69-4a1f-a1bb-1c3963bae0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E6282A-E8AA-4768-9E13-1952B9009127}">
  <ds:schemaRefs>
    <ds:schemaRef ds:uri="http://purl.org/dc/dcmitype/"/>
    <ds:schemaRef ds:uri="http://www.w3.org/XML/1998/namespace"/>
    <ds:schemaRef ds:uri="http://schemas.microsoft.com/office/infopath/2007/PartnerControls"/>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23bc2216-5606-4966-8716-6fdd4ee4870f"/>
    <ds:schemaRef ds:uri="140d79b1-f78a-494c-a66c-2da273cc0b3a"/>
  </ds:schemaRefs>
</ds:datastoreItem>
</file>

<file path=customXml/itemProps2.xml><?xml version="1.0" encoding="utf-8"?>
<ds:datastoreItem xmlns:ds="http://schemas.openxmlformats.org/officeDocument/2006/customXml" ds:itemID="{56179BAC-2024-470B-8C6B-2C13D1697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6a89ce-8e69-4a1f-a1bb-1c3963bae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74D1CE-9FD0-4E3B-B49C-5AE47BF042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2661</TotalTime>
  <Words>1279</Words>
  <Application>Microsoft Office PowerPoint</Application>
  <PresentationFormat>Widescreen</PresentationFormat>
  <Paragraphs>205</Paragraphs>
  <Slides>15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Arial,Sans-Serif</vt:lpstr>
      <vt:lpstr>Calibri</vt:lpstr>
      <vt:lpstr>Calibri Light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Almera Salim</dc:creator>
  <cp:lastModifiedBy>Rudi Van der Merwe</cp:lastModifiedBy>
  <cp:revision>1200</cp:revision>
  <dcterms:created xsi:type="dcterms:W3CDTF">2016-02-04T06:32:33Z</dcterms:created>
  <dcterms:modified xsi:type="dcterms:W3CDTF">2025-05-13T09:14:51Z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0x010100F8A819B24E5A6946B6D56E70769FC617</vt:lpwstr>
  </property>
  <property fmtid="{D5CDD505-2E9C-101B-9397-08002B2CF9AE}" pid="3" name="MediaServiceImageTags">
    <vt:lpwstr/>
  </property>
  <property fmtid="{D5CDD505-2E9C-101B-9397-08002B2CF9AE}" pid="4" name="Order">
    <vt:lpwstr>200.000000000000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